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Lora"/>
      <p:regular r:id="rId16"/>
    </p:embeddedFont>
    <p:embeddedFont>
      <p:font typeface="Lora"/>
      <p:regular r:id="rId17"/>
    </p:embeddedFont>
    <p:embeddedFont>
      <p:font typeface="Lora"/>
      <p:regular r:id="rId18"/>
    </p:embeddedFont>
    <p:embeddedFont>
      <p:font typeface="Lora"/>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68561"/>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Efficient Knowledge Transfer in Large Language Models</a:t>
            </a:r>
            <a:endParaRPr lang="en-US" sz="4400" dirty="0"/>
          </a:p>
        </p:txBody>
      </p:sp>
      <p:sp>
        <p:nvSpPr>
          <p:cNvPr id="4" name="Text 1"/>
          <p:cNvSpPr/>
          <p:nvPr/>
        </p:nvSpPr>
        <p:spPr>
          <a:xfrm>
            <a:off x="837724" y="3339584"/>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Large Language Models (LLMs) like DeepSeekMoE, GPT-4, and OpenMoE have achieved remarkable performance across NLP tasks, but their computational demands limit widespread deployment. Knowledge Distillation (KD) offers a solution by transferring knowledge from large teacher models to smaller, more efficient student models.</a:t>
            </a:r>
            <a:endParaRPr lang="en-US" sz="1850" dirty="0"/>
          </a:p>
        </p:txBody>
      </p:sp>
      <p:sp>
        <p:nvSpPr>
          <p:cNvPr id="5" name="Text 2"/>
          <p:cNvSpPr/>
          <p:nvPr/>
        </p:nvSpPr>
        <p:spPr>
          <a:xfrm>
            <a:off x="837724" y="5523905"/>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This presentation explores how Mixture of Experts (MoE), Multi-Head Latent Attention (MHLA), and other advanced techniques can enhance knowledge transfer between LLMs, making powerful AI more accessible and efficient.</a:t>
            </a:r>
            <a:endParaRPr lang="en-US" sz="1850" dirty="0"/>
          </a:p>
        </p:txBody>
      </p:sp>
      <p:sp>
        <p:nvSpPr>
          <p:cNvPr id="6" name="Shape 3"/>
          <p:cNvSpPr/>
          <p:nvPr/>
        </p:nvSpPr>
        <p:spPr>
          <a:xfrm>
            <a:off x="837724" y="6960037"/>
            <a:ext cx="382905" cy="382905"/>
          </a:xfrm>
          <a:prstGeom prst="roundRect">
            <a:avLst>
              <a:gd name="adj" fmla="val 2387820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45344" y="6967657"/>
            <a:ext cx="367665" cy="367665"/>
          </a:xfrm>
          <a:prstGeom prst="rect">
            <a:avLst/>
          </a:prstGeom>
        </p:spPr>
      </p:pic>
      <p:sp>
        <p:nvSpPr>
          <p:cNvPr id="8" name="Text 4"/>
          <p:cNvSpPr/>
          <p:nvPr/>
        </p:nvSpPr>
        <p:spPr>
          <a:xfrm>
            <a:off x="1340287" y="6942177"/>
            <a:ext cx="1673781" cy="418862"/>
          </a:xfrm>
          <a:prstGeom prst="rect">
            <a:avLst/>
          </a:prstGeom>
          <a:noFill/>
          <a:ln/>
        </p:spPr>
        <p:txBody>
          <a:bodyPr wrap="none" lIns="0" tIns="0" rIns="0" bIns="0" rtlCol="0" anchor="t"/>
          <a:lstStyle/>
          <a:p>
            <a:pPr algn="l" indent="0" marL="0">
              <a:lnSpc>
                <a:spcPts val="3250"/>
              </a:lnSpc>
              <a:buNone/>
            </a:pPr>
            <a:r>
              <a:rPr lang="en-US" sz="2350" b="1" dirty="0">
                <a:solidFill>
                  <a:srgbClr val="3A3630"/>
                </a:solidFill>
                <a:latin typeface="Source Sans Pro Bold" pitchFamily="34" charset="0"/>
                <a:ea typeface="Source Sans Pro Bold" pitchFamily="34" charset="-122"/>
                <a:cs typeface="Source Sans Pro Bold" pitchFamily="34" charset="-120"/>
              </a:rPr>
              <a:t>by Nandan H</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1368" y="995601"/>
            <a:ext cx="7552730" cy="584002"/>
          </a:xfrm>
          <a:prstGeom prst="rect">
            <a:avLst/>
          </a:prstGeom>
          <a:noFill/>
          <a:ln/>
        </p:spPr>
        <p:txBody>
          <a:bodyPr wrap="none" lIns="0" tIns="0" rIns="0" bIns="0" rtlCol="0" anchor="t"/>
          <a:lstStyle/>
          <a:p>
            <a:pPr algn="l" indent="0" marL="0">
              <a:lnSpc>
                <a:spcPts val="4550"/>
              </a:lnSpc>
              <a:buNone/>
            </a:pPr>
            <a:r>
              <a:rPr lang="en-US" sz="3650" dirty="0">
                <a:solidFill>
                  <a:srgbClr val="38512F"/>
                </a:solidFill>
                <a:latin typeface="Lora" pitchFamily="34" charset="0"/>
                <a:ea typeface="Lora" pitchFamily="34" charset="-122"/>
                <a:cs typeface="Lora" pitchFamily="34" charset="-120"/>
              </a:rPr>
              <a:t>Research Objectives &amp; Background</a:t>
            </a:r>
            <a:endParaRPr lang="en-US" sz="3650" dirty="0"/>
          </a:p>
        </p:txBody>
      </p:sp>
      <p:sp>
        <p:nvSpPr>
          <p:cNvPr id="4" name="Shape 1"/>
          <p:cNvSpPr/>
          <p:nvPr/>
        </p:nvSpPr>
        <p:spPr>
          <a:xfrm>
            <a:off x="6181368" y="2100739"/>
            <a:ext cx="446723" cy="446723"/>
          </a:xfrm>
          <a:prstGeom prst="roundRect">
            <a:avLst>
              <a:gd name="adj" fmla="val 6667"/>
            </a:avLst>
          </a:prstGeom>
          <a:solidFill>
            <a:srgbClr val="F3E7D4"/>
          </a:solidFill>
          <a:ln/>
        </p:spPr>
      </p:sp>
      <p:pic>
        <p:nvPicPr>
          <p:cNvPr id="5" name="Image 1" descr="preencoded.png">    </p:cNvPr>
          <p:cNvPicPr>
            <a:picLocks noChangeAspect="1"/>
          </p:cNvPicPr>
          <p:nvPr/>
        </p:nvPicPr>
        <p:blipFill>
          <a:blip r:embed="rId2"/>
          <a:stretch>
            <a:fillRect/>
          </a:stretch>
        </p:blipFill>
        <p:spPr>
          <a:xfrm>
            <a:off x="6264593" y="2148900"/>
            <a:ext cx="280273" cy="350401"/>
          </a:xfrm>
          <a:prstGeom prst="rect">
            <a:avLst/>
          </a:prstGeom>
        </p:spPr>
      </p:pic>
      <p:sp>
        <p:nvSpPr>
          <p:cNvPr id="6" name="Text 2"/>
          <p:cNvSpPr/>
          <p:nvPr/>
        </p:nvSpPr>
        <p:spPr>
          <a:xfrm>
            <a:off x="6826568" y="2100739"/>
            <a:ext cx="5003602" cy="291941"/>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Investigate Knowledge Distillation Techniques</a:t>
            </a:r>
            <a:endParaRPr lang="en-US" sz="1800" dirty="0"/>
          </a:p>
        </p:txBody>
      </p:sp>
      <p:sp>
        <p:nvSpPr>
          <p:cNvPr id="7" name="Text 3"/>
          <p:cNvSpPr/>
          <p:nvPr/>
        </p:nvSpPr>
        <p:spPr>
          <a:xfrm>
            <a:off x="6826568" y="2511742"/>
            <a:ext cx="7108865" cy="635318"/>
          </a:xfrm>
          <a:prstGeom prst="rect">
            <a:avLst/>
          </a:prstGeom>
          <a:noFill/>
          <a:ln/>
        </p:spPr>
        <p:txBody>
          <a:bodyPr wrap="square" lIns="0" tIns="0" rIns="0" bIns="0" rtlCol="0" anchor="t"/>
          <a:lstStyle/>
          <a:p>
            <a:pPr algn="l" indent="0" marL="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Explore methods for training smaller LLMs efficiently by transferring knowledge from larger models</a:t>
            </a:r>
            <a:endParaRPr lang="en-US" sz="1550" dirty="0"/>
          </a:p>
        </p:txBody>
      </p:sp>
      <p:sp>
        <p:nvSpPr>
          <p:cNvPr id="8" name="Shape 4"/>
          <p:cNvSpPr/>
          <p:nvPr/>
        </p:nvSpPr>
        <p:spPr>
          <a:xfrm>
            <a:off x="6181368" y="3568898"/>
            <a:ext cx="446723" cy="446723"/>
          </a:xfrm>
          <a:prstGeom prst="roundRect">
            <a:avLst>
              <a:gd name="adj" fmla="val 6667"/>
            </a:avLst>
          </a:prstGeom>
          <a:solidFill>
            <a:srgbClr val="F3E7D4"/>
          </a:solidFill>
          <a:ln/>
        </p:spPr>
      </p:sp>
      <p:pic>
        <p:nvPicPr>
          <p:cNvPr id="9" name="Image 2" descr="preencoded.png">    </p:cNvPr>
          <p:cNvPicPr>
            <a:picLocks noChangeAspect="1"/>
          </p:cNvPicPr>
          <p:nvPr/>
        </p:nvPicPr>
        <p:blipFill>
          <a:blip r:embed="rId3"/>
          <a:stretch>
            <a:fillRect/>
          </a:stretch>
        </p:blipFill>
        <p:spPr>
          <a:xfrm>
            <a:off x="6264593" y="3617059"/>
            <a:ext cx="280273" cy="350401"/>
          </a:xfrm>
          <a:prstGeom prst="rect">
            <a:avLst/>
          </a:prstGeom>
        </p:spPr>
      </p:pic>
      <p:sp>
        <p:nvSpPr>
          <p:cNvPr id="10" name="Text 5"/>
          <p:cNvSpPr/>
          <p:nvPr/>
        </p:nvSpPr>
        <p:spPr>
          <a:xfrm>
            <a:off x="6826568" y="3568898"/>
            <a:ext cx="2927866" cy="291941"/>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Explore MoE Architectures</a:t>
            </a:r>
            <a:endParaRPr lang="en-US" sz="1800" dirty="0"/>
          </a:p>
        </p:txBody>
      </p:sp>
      <p:sp>
        <p:nvSpPr>
          <p:cNvPr id="11" name="Text 6"/>
          <p:cNvSpPr/>
          <p:nvPr/>
        </p:nvSpPr>
        <p:spPr>
          <a:xfrm>
            <a:off x="6826568" y="3979902"/>
            <a:ext cx="7108865" cy="635318"/>
          </a:xfrm>
          <a:prstGeom prst="rect">
            <a:avLst/>
          </a:prstGeom>
          <a:noFill/>
          <a:ln/>
        </p:spPr>
        <p:txBody>
          <a:bodyPr wrap="square" lIns="0" tIns="0" rIns="0" bIns="0" rtlCol="0" anchor="t"/>
          <a:lstStyle/>
          <a:p>
            <a:pPr algn="l" indent="0" marL="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Study how Mixture of Experts can improve specialized knowledge transfer through dynamic routing</a:t>
            </a:r>
            <a:endParaRPr lang="en-US" sz="1550" dirty="0"/>
          </a:p>
        </p:txBody>
      </p:sp>
      <p:sp>
        <p:nvSpPr>
          <p:cNvPr id="12" name="Shape 7"/>
          <p:cNvSpPr/>
          <p:nvPr/>
        </p:nvSpPr>
        <p:spPr>
          <a:xfrm>
            <a:off x="6181368" y="5037058"/>
            <a:ext cx="446723" cy="446723"/>
          </a:xfrm>
          <a:prstGeom prst="roundRect">
            <a:avLst>
              <a:gd name="adj" fmla="val 6667"/>
            </a:avLst>
          </a:prstGeom>
          <a:solidFill>
            <a:srgbClr val="F3E7D4"/>
          </a:solidFill>
          <a:ln/>
        </p:spPr>
      </p:sp>
      <p:pic>
        <p:nvPicPr>
          <p:cNvPr id="13" name="Image 3" descr="preencoded.png">    </p:cNvPr>
          <p:cNvPicPr>
            <a:picLocks noChangeAspect="1"/>
          </p:cNvPicPr>
          <p:nvPr/>
        </p:nvPicPr>
        <p:blipFill>
          <a:blip r:embed="rId4"/>
          <a:stretch>
            <a:fillRect/>
          </a:stretch>
        </p:blipFill>
        <p:spPr>
          <a:xfrm>
            <a:off x="6264593" y="5085219"/>
            <a:ext cx="280273" cy="350401"/>
          </a:xfrm>
          <a:prstGeom prst="rect">
            <a:avLst/>
          </a:prstGeom>
        </p:spPr>
      </p:pic>
      <p:sp>
        <p:nvSpPr>
          <p:cNvPr id="14" name="Text 8"/>
          <p:cNvSpPr/>
          <p:nvPr/>
        </p:nvSpPr>
        <p:spPr>
          <a:xfrm>
            <a:off x="6826568" y="5037058"/>
            <a:ext cx="4344710" cy="291941"/>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Implement Multi-Head Latent Attention</a:t>
            </a:r>
            <a:endParaRPr lang="en-US" sz="1800" dirty="0"/>
          </a:p>
        </p:txBody>
      </p:sp>
      <p:sp>
        <p:nvSpPr>
          <p:cNvPr id="15" name="Text 9"/>
          <p:cNvSpPr/>
          <p:nvPr/>
        </p:nvSpPr>
        <p:spPr>
          <a:xfrm>
            <a:off x="6826568" y="5448062"/>
            <a:ext cx="7108865" cy="635318"/>
          </a:xfrm>
          <a:prstGeom prst="rect">
            <a:avLst/>
          </a:prstGeom>
          <a:noFill/>
          <a:ln/>
        </p:spPr>
        <p:txBody>
          <a:bodyPr wrap="square" lIns="0" tIns="0" rIns="0" bIns="0" rtlCol="0" anchor="t"/>
          <a:lstStyle/>
          <a:p>
            <a:pPr algn="l" indent="0" marL="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Evaluate MHLA for selective attention to different feature representations during distillation</a:t>
            </a:r>
            <a:endParaRPr lang="en-US" sz="1550" dirty="0"/>
          </a:p>
        </p:txBody>
      </p:sp>
      <p:sp>
        <p:nvSpPr>
          <p:cNvPr id="16" name="Shape 10"/>
          <p:cNvSpPr/>
          <p:nvPr/>
        </p:nvSpPr>
        <p:spPr>
          <a:xfrm>
            <a:off x="6181368" y="6505218"/>
            <a:ext cx="446723" cy="446723"/>
          </a:xfrm>
          <a:prstGeom prst="roundRect">
            <a:avLst>
              <a:gd name="adj" fmla="val 6667"/>
            </a:avLst>
          </a:prstGeom>
          <a:solidFill>
            <a:srgbClr val="F3E7D4"/>
          </a:solidFill>
          <a:ln/>
        </p:spPr>
      </p:sp>
      <p:pic>
        <p:nvPicPr>
          <p:cNvPr id="17" name="Image 4" descr="preencoded.png">    </p:cNvPr>
          <p:cNvPicPr>
            <a:picLocks noChangeAspect="1"/>
          </p:cNvPicPr>
          <p:nvPr/>
        </p:nvPicPr>
        <p:blipFill>
          <a:blip r:embed="rId5"/>
          <a:stretch>
            <a:fillRect/>
          </a:stretch>
        </p:blipFill>
        <p:spPr>
          <a:xfrm>
            <a:off x="6264593" y="6553379"/>
            <a:ext cx="280273" cy="350401"/>
          </a:xfrm>
          <a:prstGeom prst="rect">
            <a:avLst/>
          </a:prstGeom>
        </p:spPr>
      </p:pic>
      <p:sp>
        <p:nvSpPr>
          <p:cNvPr id="18" name="Text 11"/>
          <p:cNvSpPr/>
          <p:nvPr/>
        </p:nvSpPr>
        <p:spPr>
          <a:xfrm>
            <a:off x="6826568" y="6505218"/>
            <a:ext cx="4822150" cy="291941"/>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Develop Efficient MoE-Based Student Model</a:t>
            </a:r>
            <a:endParaRPr lang="en-US" sz="1800" dirty="0"/>
          </a:p>
        </p:txBody>
      </p:sp>
      <p:sp>
        <p:nvSpPr>
          <p:cNvPr id="19" name="Text 12"/>
          <p:cNvSpPr/>
          <p:nvPr/>
        </p:nvSpPr>
        <p:spPr>
          <a:xfrm>
            <a:off x="6826568" y="6916222"/>
            <a:ext cx="7108865" cy="317659"/>
          </a:xfrm>
          <a:prstGeom prst="rect">
            <a:avLst/>
          </a:prstGeom>
          <a:noFill/>
          <a:ln/>
        </p:spPr>
        <p:txBody>
          <a:bodyPr wrap="none" lIns="0" tIns="0" rIns="0" bIns="0" rtlCol="0" anchor="t"/>
          <a:lstStyle/>
          <a:p>
            <a:pPr algn="l" indent="0" marL="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Create smaller models that retain the capabilities of larger LLMs through distillation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233130"/>
            <a:ext cx="8136136"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Knowledge Distillation in LLMs</a:t>
            </a:r>
            <a:endParaRPr lang="en-US" sz="4400" dirty="0"/>
          </a:p>
        </p:txBody>
      </p:sp>
      <p:sp>
        <p:nvSpPr>
          <p:cNvPr id="3" name="Text 1"/>
          <p:cNvSpPr/>
          <p:nvPr/>
        </p:nvSpPr>
        <p:spPr>
          <a:xfrm>
            <a:off x="837724" y="2535436"/>
            <a:ext cx="2800826" cy="703898"/>
          </a:xfrm>
          <a:prstGeom prst="rect">
            <a:avLst/>
          </a:prstGeom>
          <a:noFill/>
          <a:ln/>
        </p:spPr>
        <p:txBody>
          <a:bodyPr wrap="squar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Logit-based Distillation</a:t>
            </a:r>
            <a:endParaRPr lang="en-US" sz="2200" dirty="0"/>
          </a:p>
        </p:txBody>
      </p:sp>
      <p:sp>
        <p:nvSpPr>
          <p:cNvPr id="4" name="Text 2"/>
          <p:cNvSpPr/>
          <p:nvPr/>
        </p:nvSpPr>
        <p:spPr>
          <a:xfrm>
            <a:off x="837724" y="3478649"/>
            <a:ext cx="2800826"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Transfers soft label outputs from teacher to student, preserving probability distributions across classes</a:t>
            </a:r>
            <a:endParaRPr lang="en-US" sz="1850" dirty="0"/>
          </a:p>
        </p:txBody>
      </p:sp>
      <p:sp>
        <p:nvSpPr>
          <p:cNvPr id="5" name="Text 3"/>
          <p:cNvSpPr/>
          <p:nvPr/>
        </p:nvSpPr>
        <p:spPr>
          <a:xfrm>
            <a:off x="4230053" y="2535436"/>
            <a:ext cx="2800826" cy="703898"/>
          </a:xfrm>
          <a:prstGeom prst="rect">
            <a:avLst/>
          </a:prstGeom>
          <a:noFill/>
          <a:ln/>
        </p:spPr>
        <p:txBody>
          <a:bodyPr wrap="squar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Feature-based Distillation</a:t>
            </a:r>
            <a:endParaRPr lang="en-US" sz="2200" dirty="0"/>
          </a:p>
        </p:txBody>
      </p:sp>
      <p:sp>
        <p:nvSpPr>
          <p:cNvPr id="6" name="Text 4"/>
          <p:cNvSpPr/>
          <p:nvPr/>
        </p:nvSpPr>
        <p:spPr>
          <a:xfrm>
            <a:off x="4230053" y="3478649"/>
            <a:ext cx="2800826"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Aligns hidden layer representations between models to capture intermediate knowledge</a:t>
            </a:r>
            <a:endParaRPr lang="en-US" sz="1850" dirty="0"/>
          </a:p>
        </p:txBody>
      </p:sp>
      <p:sp>
        <p:nvSpPr>
          <p:cNvPr id="7" name="Text 5"/>
          <p:cNvSpPr/>
          <p:nvPr/>
        </p:nvSpPr>
        <p:spPr>
          <a:xfrm>
            <a:off x="7622381" y="2535436"/>
            <a:ext cx="2800826" cy="1055846"/>
          </a:xfrm>
          <a:prstGeom prst="rect">
            <a:avLst/>
          </a:prstGeom>
          <a:noFill/>
          <a:ln/>
        </p:spPr>
        <p:txBody>
          <a:bodyPr wrap="squar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Layer-wise Attentional Distillation</a:t>
            </a:r>
            <a:endParaRPr lang="en-US" sz="2200" dirty="0"/>
          </a:p>
        </p:txBody>
      </p:sp>
      <p:sp>
        <p:nvSpPr>
          <p:cNvPr id="8" name="Text 6"/>
          <p:cNvSpPr/>
          <p:nvPr/>
        </p:nvSpPr>
        <p:spPr>
          <a:xfrm>
            <a:off x="7622381" y="3830598"/>
            <a:ext cx="2800826"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Improves intermediate representations by transferring attention patterns</a:t>
            </a:r>
            <a:endParaRPr lang="en-US" sz="1850" dirty="0"/>
          </a:p>
        </p:txBody>
      </p:sp>
      <p:sp>
        <p:nvSpPr>
          <p:cNvPr id="9" name="Text 7"/>
          <p:cNvSpPr/>
          <p:nvPr/>
        </p:nvSpPr>
        <p:spPr>
          <a:xfrm>
            <a:off x="11014710" y="2535436"/>
            <a:ext cx="2800826" cy="351949"/>
          </a:xfrm>
          <a:prstGeom prst="rect">
            <a:avLst/>
          </a:prstGeom>
          <a:noFill/>
          <a:ln/>
        </p:spPr>
        <p:txBody>
          <a:bodyPr wrap="non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Self-teaching LLMs</a:t>
            </a:r>
            <a:endParaRPr lang="en-US" sz="2200" dirty="0"/>
          </a:p>
        </p:txBody>
      </p:sp>
      <p:sp>
        <p:nvSpPr>
          <p:cNvPr id="10" name="Text 8"/>
          <p:cNvSpPr/>
          <p:nvPr/>
        </p:nvSpPr>
        <p:spPr>
          <a:xfrm>
            <a:off x="11014710" y="3126700"/>
            <a:ext cx="2800826"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Implements recursive knowledge transfer where models progressively refine their own knowledge</a:t>
            </a:r>
            <a:endParaRPr lang="en-US" sz="1850" dirty="0"/>
          </a:p>
        </p:txBody>
      </p:sp>
      <p:sp>
        <p:nvSpPr>
          <p:cNvPr id="11" name="Text 9"/>
          <p:cNvSpPr/>
          <p:nvPr/>
        </p:nvSpPr>
        <p:spPr>
          <a:xfrm>
            <a:off x="837724" y="5847278"/>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Knowledge distillation techniques aim to compress the capabilities of large models into smaller ones without significant performance loss. Each approach targets different aspects of model knowledge, from output probabilities to internal representations.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5816" y="641033"/>
            <a:ext cx="9772055" cy="685562"/>
          </a:xfrm>
          <a:prstGeom prst="rect">
            <a:avLst/>
          </a:prstGeom>
          <a:noFill/>
          <a:ln/>
        </p:spPr>
        <p:txBody>
          <a:bodyPr wrap="none" lIns="0" tIns="0" rIns="0" bIns="0" rtlCol="0" anchor="t"/>
          <a:lstStyle/>
          <a:p>
            <a:pPr algn="l" indent="0" marL="0">
              <a:lnSpc>
                <a:spcPts val="5350"/>
              </a:lnSpc>
              <a:buNone/>
            </a:pPr>
            <a:r>
              <a:rPr lang="en-US" sz="4300" dirty="0">
                <a:solidFill>
                  <a:srgbClr val="38512F"/>
                </a:solidFill>
                <a:latin typeface="Lora" pitchFamily="34" charset="0"/>
                <a:ea typeface="Lora" pitchFamily="34" charset="-122"/>
                <a:cs typeface="Lora" pitchFamily="34" charset="-120"/>
              </a:rPr>
              <a:t>Mixture of Experts (MoE) Architecture</a:t>
            </a:r>
            <a:endParaRPr lang="en-US" sz="4300" dirty="0"/>
          </a:p>
        </p:txBody>
      </p:sp>
      <p:sp>
        <p:nvSpPr>
          <p:cNvPr id="3" name="Text 1"/>
          <p:cNvSpPr/>
          <p:nvPr/>
        </p:nvSpPr>
        <p:spPr>
          <a:xfrm>
            <a:off x="1948339" y="2228493"/>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3A3630"/>
                </a:solidFill>
                <a:latin typeface="Lora" pitchFamily="34" charset="0"/>
                <a:ea typeface="Lora" pitchFamily="34" charset="-122"/>
                <a:cs typeface="Lora" pitchFamily="34" charset="-120"/>
              </a:rPr>
              <a:t>Token Routing</a:t>
            </a:r>
            <a:endParaRPr lang="en-US" sz="2150" dirty="0"/>
          </a:p>
        </p:txBody>
      </p:sp>
      <p:sp>
        <p:nvSpPr>
          <p:cNvPr id="4" name="Text 2"/>
          <p:cNvSpPr/>
          <p:nvPr/>
        </p:nvSpPr>
        <p:spPr>
          <a:xfrm>
            <a:off x="815816" y="2710934"/>
            <a:ext cx="3875008" cy="745808"/>
          </a:xfrm>
          <a:prstGeom prst="rect">
            <a:avLst/>
          </a:prstGeom>
          <a:noFill/>
          <a:ln/>
        </p:spPr>
        <p:txBody>
          <a:bodyPr wrap="square" lIns="0" tIns="0" rIns="0" bIns="0" rtlCol="0" anchor="t"/>
          <a:lstStyle/>
          <a:p>
            <a:pPr algn="r" indent="0" marL="0">
              <a:lnSpc>
                <a:spcPts val="2900"/>
              </a:lnSpc>
              <a:buNone/>
            </a:pPr>
            <a:r>
              <a:rPr lang="en-US" sz="1800" dirty="0">
                <a:solidFill>
                  <a:srgbClr val="3A3630"/>
                </a:solidFill>
                <a:latin typeface="Source Sans Pro" pitchFamily="34" charset="0"/>
                <a:ea typeface="Source Sans Pro" pitchFamily="34" charset="-122"/>
                <a:cs typeface="Source Sans Pro" pitchFamily="34" charset="-120"/>
              </a:rPr>
              <a:t>Dynamically directs input tokens to specialized expert networks</a:t>
            </a:r>
            <a:endParaRPr lang="en-US" sz="1800" dirty="0"/>
          </a:p>
        </p:txBody>
      </p:sp>
      <p:pic>
        <p:nvPicPr>
          <p:cNvPr id="5" name="Image 0" descr="preencoded.png">    </p:cNvPr>
          <p:cNvPicPr>
            <a:picLocks noChangeAspect="1"/>
          </p:cNvPicPr>
          <p:nvPr/>
        </p:nvPicPr>
        <p:blipFill>
          <a:blip r:embed="rId1"/>
          <a:stretch>
            <a:fillRect/>
          </a:stretch>
        </p:blipFill>
        <p:spPr>
          <a:xfrm>
            <a:off x="5040392" y="1792724"/>
            <a:ext cx="4549497" cy="4549497"/>
          </a:xfrm>
          <a:prstGeom prst="rect">
            <a:avLst/>
          </a:prstGeom>
        </p:spPr>
      </p:pic>
      <p:pic>
        <p:nvPicPr>
          <p:cNvPr id="6" name="Image 1" descr="preencoded.png">    </p:cNvPr>
          <p:cNvPicPr>
            <a:picLocks noChangeAspect="1"/>
          </p:cNvPicPr>
          <p:nvPr/>
        </p:nvPicPr>
        <p:blipFill>
          <a:blip r:embed="rId2"/>
          <a:stretch>
            <a:fillRect/>
          </a:stretch>
        </p:blipFill>
        <p:spPr>
          <a:xfrm>
            <a:off x="6225064" y="2546628"/>
            <a:ext cx="348734" cy="436007"/>
          </a:xfrm>
          <a:prstGeom prst="rect">
            <a:avLst/>
          </a:prstGeom>
        </p:spPr>
      </p:pic>
      <p:sp>
        <p:nvSpPr>
          <p:cNvPr id="7" name="Text 3"/>
          <p:cNvSpPr/>
          <p:nvPr/>
        </p:nvSpPr>
        <p:spPr>
          <a:xfrm>
            <a:off x="9939457" y="2228493"/>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3A3630"/>
                </a:solidFill>
                <a:latin typeface="Lora" pitchFamily="34" charset="0"/>
                <a:ea typeface="Lora" pitchFamily="34" charset="-122"/>
                <a:cs typeface="Lora" pitchFamily="34" charset="-120"/>
              </a:rPr>
              <a:t>Expert Processing</a:t>
            </a:r>
            <a:endParaRPr lang="en-US" sz="2150" dirty="0"/>
          </a:p>
        </p:txBody>
      </p:sp>
      <p:sp>
        <p:nvSpPr>
          <p:cNvPr id="8" name="Text 4"/>
          <p:cNvSpPr/>
          <p:nvPr/>
        </p:nvSpPr>
        <p:spPr>
          <a:xfrm>
            <a:off x="9939457" y="2710934"/>
            <a:ext cx="3875127" cy="745808"/>
          </a:xfrm>
          <a:prstGeom prst="rect">
            <a:avLst/>
          </a:prstGeom>
          <a:noFill/>
          <a:ln/>
        </p:spPr>
        <p:txBody>
          <a:bodyPr wrap="square" lIns="0" tIns="0" rIns="0" bIns="0" rtlCol="0" anchor="t"/>
          <a:lstStyle/>
          <a:p>
            <a:pPr algn="l" indent="0" marL="0">
              <a:lnSpc>
                <a:spcPts val="2900"/>
              </a:lnSpc>
              <a:buNone/>
            </a:pPr>
            <a:r>
              <a:rPr lang="en-US" sz="1800" dirty="0">
                <a:solidFill>
                  <a:srgbClr val="3A3630"/>
                </a:solidFill>
                <a:latin typeface="Source Sans Pro" pitchFamily="34" charset="0"/>
                <a:ea typeface="Source Sans Pro" pitchFamily="34" charset="-122"/>
                <a:cs typeface="Source Sans Pro" pitchFamily="34" charset="-120"/>
              </a:rPr>
              <a:t>Specialized sub-networks process tokens according to their expertise</a:t>
            </a:r>
            <a:endParaRPr lang="en-US" sz="1800" dirty="0"/>
          </a:p>
        </p:txBody>
      </p:sp>
      <p:pic>
        <p:nvPicPr>
          <p:cNvPr id="9" name="Image 2" descr="preencoded.png">    </p:cNvPr>
          <p:cNvPicPr>
            <a:picLocks noChangeAspect="1"/>
          </p:cNvPicPr>
          <p:nvPr/>
        </p:nvPicPr>
        <p:blipFill>
          <a:blip r:embed="rId3"/>
          <a:stretch>
            <a:fillRect/>
          </a:stretch>
        </p:blipFill>
        <p:spPr>
          <a:xfrm>
            <a:off x="5040392" y="1792724"/>
            <a:ext cx="4549497" cy="4549497"/>
          </a:xfrm>
          <a:prstGeom prst="rect">
            <a:avLst/>
          </a:prstGeom>
        </p:spPr>
      </p:pic>
      <p:pic>
        <p:nvPicPr>
          <p:cNvPr id="10" name="Image 3" descr="preencoded.png">    </p:cNvPr>
          <p:cNvPicPr>
            <a:picLocks noChangeAspect="1"/>
          </p:cNvPicPr>
          <p:nvPr/>
        </p:nvPicPr>
        <p:blipFill>
          <a:blip r:embed="rId4"/>
          <a:stretch>
            <a:fillRect/>
          </a:stretch>
        </p:blipFill>
        <p:spPr>
          <a:xfrm>
            <a:off x="8443436" y="2933819"/>
            <a:ext cx="348734" cy="436007"/>
          </a:xfrm>
          <a:prstGeom prst="rect">
            <a:avLst/>
          </a:prstGeom>
        </p:spPr>
      </p:pic>
      <p:sp>
        <p:nvSpPr>
          <p:cNvPr id="11" name="Text 5"/>
          <p:cNvSpPr/>
          <p:nvPr/>
        </p:nvSpPr>
        <p:spPr>
          <a:xfrm>
            <a:off x="9939457" y="4678085"/>
            <a:ext cx="2742486" cy="342662"/>
          </a:xfrm>
          <a:prstGeom prst="rect">
            <a:avLst/>
          </a:prstGeom>
          <a:noFill/>
          <a:ln/>
        </p:spPr>
        <p:txBody>
          <a:bodyPr wrap="none" lIns="0" tIns="0" rIns="0" bIns="0" rtlCol="0" anchor="t"/>
          <a:lstStyle/>
          <a:p>
            <a:pPr algn="l" indent="0" marL="0">
              <a:lnSpc>
                <a:spcPts val="2650"/>
              </a:lnSpc>
              <a:buNone/>
            </a:pPr>
            <a:r>
              <a:rPr lang="en-US" sz="2150" dirty="0">
                <a:solidFill>
                  <a:srgbClr val="3A3630"/>
                </a:solidFill>
                <a:latin typeface="Lora" pitchFamily="34" charset="0"/>
                <a:ea typeface="Lora" pitchFamily="34" charset="-122"/>
                <a:cs typeface="Lora" pitchFamily="34" charset="-120"/>
              </a:rPr>
              <a:t>Output Combination</a:t>
            </a:r>
            <a:endParaRPr lang="en-US" sz="2150" dirty="0"/>
          </a:p>
        </p:txBody>
      </p:sp>
      <p:sp>
        <p:nvSpPr>
          <p:cNvPr id="12" name="Text 6"/>
          <p:cNvSpPr/>
          <p:nvPr/>
        </p:nvSpPr>
        <p:spPr>
          <a:xfrm>
            <a:off x="9939457" y="5160526"/>
            <a:ext cx="3875127" cy="745808"/>
          </a:xfrm>
          <a:prstGeom prst="rect">
            <a:avLst/>
          </a:prstGeom>
          <a:noFill/>
          <a:ln/>
        </p:spPr>
        <p:txBody>
          <a:bodyPr wrap="square" lIns="0" tIns="0" rIns="0" bIns="0" rtlCol="0" anchor="t"/>
          <a:lstStyle/>
          <a:p>
            <a:pPr algn="l" indent="0" marL="0">
              <a:lnSpc>
                <a:spcPts val="2900"/>
              </a:lnSpc>
              <a:buNone/>
            </a:pPr>
            <a:r>
              <a:rPr lang="en-US" sz="1800" dirty="0">
                <a:solidFill>
                  <a:srgbClr val="3A3630"/>
                </a:solidFill>
                <a:latin typeface="Source Sans Pro" pitchFamily="34" charset="0"/>
                <a:ea typeface="Source Sans Pro" pitchFamily="34" charset="-122"/>
                <a:cs typeface="Source Sans Pro" pitchFamily="34" charset="-120"/>
              </a:rPr>
              <a:t>Results from different experts are combined into coherent outputs</a:t>
            </a:r>
            <a:endParaRPr lang="en-US" sz="1800" dirty="0"/>
          </a:p>
        </p:txBody>
      </p:sp>
      <p:pic>
        <p:nvPicPr>
          <p:cNvPr id="13" name="Image 4" descr="preencoded.png">    </p:cNvPr>
          <p:cNvPicPr>
            <a:picLocks noChangeAspect="1"/>
          </p:cNvPicPr>
          <p:nvPr/>
        </p:nvPicPr>
        <p:blipFill>
          <a:blip r:embed="rId5"/>
          <a:stretch>
            <a:fillRect/>
          </a:stretch>
        </p:blipFill>
        <p:spPr>
          <a:xfrm>
            <a:off x="5040392" y="1792724"/>
            <a:ext cx="4549497" cy="4549497"/>
          </a:xfrm>
          <a:prstGeom prst="rect">
            <a:avLst/>
          </a:prstGeom>
        </p:spPr>
      </p:pic>
      <p:pic>
        <p:nvPicPr>
          <p:cNvPr id="14" name="Image 5" descr="preencoded.png">    </p:cNvPr>
          <p:cNvPicPr>
            <a:picLocks noChangeAspect="1"/>
          </p:cNvPicPr>
          <p:nvPr/>
        </p:nvPicPr>
        <p:blipFill>
          <a:blip r:embed="rId6"/>
          <a:stretch>
            <a:fillRect/>
          </a:stretch>
        </p:blipFill>
        <p:spPr>
          <a:xfrm>
            <a:off x="8056245" y="5152192"/>
            <a:ext cx="348734" cy="436007"/>
          </a:xfrm>
          <a:prstGeom prst="rect">
            <a:avLst/>
          </a:prstGeom>
        </p:spPr>
      </p:pic>
      <p:sp>
        <p:nvSpPr>
          <p:cNvPr id="15" name="Text 7"/>
          <p:cNvSpPr/>
          <p:nvPr/>
        </p:nvSpPr>
        <p:spPr>
          <a:xfrm>
            <a:off x="1948339" y="4678085"/>
            <a:ext cx="2742486" cy="342662"/>
          </a:xfrm>
          <a:prstGeom prst="rect">
            <a:avLst/>
          </a:prstGeom>
          <a:noFill/>
          <a:ln/>
        </p:spPr>
        <p:txBody>
          <a:bodyPr wrap="none" lIns="0" tIns="0" rIns="0" bIns="0" rtlCol="0" anchor="t"/>
          <a:lstStyle/>
          <a:p>
            <a:pPr algn="r" indent="0" marL="0">
              <a:lnSpc>
                <a:spcPts val="2650"/>
              </a:lnSpc>
              <a:buNone/>
            </a:pPr>
            <a:r>
              <a:rPr lang="en-US" sz="2150" dirty="0">
                <a:solidFill>
                  <a:srgbClr val="3A3630"/>
                </a:solidFill>
                <a:latin typeface="Lora" pitchFamily="34" charset="0"/>
                <a:ea typeface="Lora" pitchFamily="34" charset="-122"/>
                <a:cs typeface="Lora" pitchFamily="34" charset="-120"/>
              </a:rPr>
              <a:t>Adaptive Learning</a:t>
            </a:r>
            <a:endParaRPr lang="en-US" sz="2150" dirty="0"/>
          </a:p>
        </p:txBody>
      </p:sp>
      <p:sp>
        <p:nvSpPr>
          <p:cNvPr id="16" name="Text 8"/>
          <p:cNvSpPr/>
          <p:nvPr/>
        </p:nvSpPr>
        <p:spPr>
          <a:xfrm>
            <a:off x="815816" y="5160526"/>
            <a:ext cx="3875008" cy="745808"/>
          </a:xfrm>
          <a:prstGeom prst="rect">
            <a:avLst/>
          </a:prstGeom>
          <a:noFill/>
          <a:ln/>
        </p:spPr>
        <p:txBody>
          <a:bodyPr wrap="square" lIns="0" tIns="0" rIns="0" bIns="0" rtlCol="0" anchor="t"/>
          <a:lstStyle/>
          <a:p>
            <a:pPr algn="r" indent="0" marL="0">
              <a:lnSpc>
                <a:spcPts val="2900"/>
              </a:lnSpc>
              <a:buNone/>
            </a:pPr>
            <a:r>
              <a:rPr lang="en-US" sz="1800" dirty="0">
                <a:solidFill>
                  <a:srgbClr val="3A3630"/>
                </a:solidFill>
                <a:latin typeface="Source Sans Pro" pitchFamily="34" charset="0"/>
                <a:ea typeface="Source Sans Pro" pitchFamily="34" charset="-122"/>
                <a:cs typeface="Source Sans Pro" pitchFamily="34" charset="-120"/>
              </a:rPr>
              <a:t>System continuously improves routing decisions based on performance</a:t>
            </a:r>
            <a:endParaRPr lang="en-US" sz="1800" dirty="0"/>
          </a:p>
        </p:txBody>
      </p:sp>
      <p:pic>
        <p:nvPicPr>
          <p:cNvPr id="17" name="Image 6" descr="preencoded.png">    </p:cNvPr>
          <p:cNvPicPr>
            <a:picLocks noChangeAspect="1"/>
          </p:cNvPicPr>
          <p:nvPr/>
        </p:nvPicPr>
        <p:blipFill>
          <a:blip r:embed="rId7"/>
          <a:stretch>
            <a:fillRect/>
          </a:stretch>
        </p:blipFill>
        <p:spPr>
          <a:xfrm>
            <a:off x="5040392" y="1792724"/>
            <a:ext cx="4549497" cy="4549497"/>
          </a:xfrm>
          <a:prstGeom prst="rect">
            <a:avLst/>
          </a:prstGeom>
        </p:spPr>
      </p:pic>
      <p:pic>
        <p:nvPicPr>
          <p:cNvPr id="18" name="Image 7" descr="preencoded.png">    </p:cNvPr>
          <p:cNvPicPr>
            <a:picLocks noChangeAspect="1"/>
          </p:cNvPicPr>
          <p:nvPr/>
        </p:nvPicPr>
        <p:blipFill>
          <a:blip r:embed="rId8"/>
          <a:stretch>
            <a:fillRect/>
          </a:stretch>
        </p:blipFill>
        <p:spPr>
          <a:xfrm>
            <a:off x="5837873" y="4765000"/>
            <a:ext cx="348734" cy="436007"/>
          </a:xfrm>
          <a:prstGeom prst="rect">
            <a:avLst/>
          </a:prstGeom>
        </p:spPr>
      </p:pic>
      <p:sp>
        <p:nvSpPr>
          <p:cNvPr id="19" name="Text 9"/>
          <p:cNvSpPr/>
          <p:nvPr/>
        </p:nvSpPr>
        <p:spPr>
          <a:xfrm>
            <a:off x="815816" y="6604397"/>
            <a:ext cx="12998768" cy="1118711"/>
          </a:xfrm>
          <a:prstGeom prst="rect">
            <a:avLst/>
          </a:prstGeom>
          <a:noFill/>
          <a:ln/>
        </p:spPr>
        <p:txBody>
          <a:bodyPr wrap="square" lIns="0" tIns="0" rIns="0" bIns="0" rtlCol="0" anchor="t"/>
          <a:lstStyle/>
          <a:p>
            <a:pPr algn="l" indent="0" marL="0">
              <a:lnSpc>
                <a:spcPts val="2900"/>
              </a:lnSpc>
              <a:buNone/>
            </a:pPr>
            <a:r>
              <a:rPr lang="en-US" sz="1800" dirty="0">
                <a:solidFill>
                  <a:srgbClr val="3A3630"/>
                </a:solidFill>
                <a:latin typeface="Source Sans Pro" pitchFamily="34" charset="0"/>
                <a:ea typeface="Source Sans Pro" pitchFamily="34" charset="-122"/>
                <a:cs typeface="Source Sans Pro" pitchFamily="34" charset="-120"/>
              </a:rPr>
              <a:t>MoE architectures like OpenMoE, DeepSeekMoE, and Switch Transformer enable efficient scaling by activating only relevant parts of the network for each input. This approach allows models to develop specialized knowledge while maintaining computational efficiency.</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4023" y="593050"/>
            <a:ext cx="8659058" cy="633651"/>
          </a:xfrm>
          <a:prstGeom prst="rect">
            <a:avLst/>
          </a:prstGeom>
          <a:noFill/>
          <a:ln/>
        </p:spPr>
        <p:txBody>
          <a:bodyPr wrap="none" lIns="0" tIns="0" rIns="0" bIns="0" rtlCol="0" anchor="t"/>
          <a:lstStyle/>
          <a:p>
            <a:pPr algn="l" indent="0" marL="0">
              <a:lnSpc>
                <a:spcPts val="4950"/>
              </a:lnSpc>
              <a:buNone/>
            </a:pPr>
            <a:r>
              <a:rPr lang="en-US" sz="3950" dirty="0">
                <a:solidFill>
                  <a:srgbClr val="38512F"/>
                </a:solidFill>
                <a:latin typeface="Lora" pitchFamily="34" charset="0"/>
                <a:ea typeface="Lora" pitchFamily="34" charset="-122"/>
                <a:cs typeface="Lora" pitchFamily="34" charset="-120"/>
              </a:rPr>
              <a:t>Multi-Head Latent Attention (MHLA)</a:t>
            </a:r>
            <a:endParaRPr lang="en-US" sz="3950" dirty="0"/>
          </a:p>
        </p:txBody>
      </p:sp>
      <p:pic>
        <p:nvPicPr>
          <p:cNvPr id="3" name="Image 0" descr="preencoded.png">    </p:cNvPr>
          <p:cNvPicPr>
            <a:picLocks noChangeAspect="1"/>
          </p:cNvPicPr>
          <p:nvPr/>
        </p:nvPicPr>
        <p:blipFill>
          <a:blip r:embed="rId1"/>
          <a:stretch>
            <a:fillRect/>
          </a:stretch>
        </p:blipFill>
        <p:spPr>
          <a:xfrm>
            <a:off x="2951917" y="1657469"/>
            <a:ext cx="2165152" cy="1221343"/>
          </a:xfrm>
          <a:prstGeom prst="rect">
            <a:avLst/>
          </a:prstGeom>
        </p:spPr>
      </p:pic>
      <p:pic>
        <p:nvPicPr>
          <p:cNvPr id="4" name="Image 1" descr="preencoded.png">    </p:cNvPr>
          <p:cNvPicPr>
            <a:picLocks noChangeAspect="1"/>
          </p:cNvPicPr>
          <p:nvPr/>
        </p:nvPicPr>
        <p:blipFill>
          <a:blip r:embed="rId2"/>
          <a:stretch>
            <a:fillRect/>
          </a:stretch>
        </p:blipFill>
        <p:spPr>
          <a:xfrm>
            <a:off x="3882985" y="2229683"/>
            <a:ext cx="302895" cy="378619"/>
          </a:xfrm>
          <a:prstGeom prst="rect">
            <a:avLst/>
          </a:prstGeom>
        </p:spPr>
      </p:pic>
      <p:sp>
        <p:nvSpPr>
          <p:cNvPr id="5" name="Text 1"/>
          <p:cNvSpPr/>
          <p:nvPr/>
        </p:nvSpPr>
        <p:spPr>
          <a:xfrm>
            <a:off x="5332452" y="1872853"/>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Selective Attention</a:t>
            </a:r>
            <a:endParaRPr lang="en-US" sz="1950" dirty="0"/>
          </a:p>
        </p:txBody>
      </p:sp>
      <p:sp>
        <p:nvSpPr>
          <p:cNvPr id="6" name="Text 2"/>
          <p:cNvSpPr/>
          <p:nvPr/>
        </p:nvSpPr>
        <p:spPr>
          <a:xfrm>
            <a:off x="5332452" y="2318861"/>
            <a:ext cx="4945975" cy="344567"/>
          </a:xfrm>
          <a:prstGeom prst="rect">
            <a:avLst/>
          </a:prstGeom>
          <a:noFill/>
          <a:ln/>
        </p:spPr>
        <p:txBody>
          <a:bodyPr wrap="non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Filters useful teacher signals during knowledge transfer</a:t>
            </a:r>
            <a:endParaRPr lang="en-US" sz="1650" dirty="0"/>
          </a:p>
        </p:txBody>
      </p:sp>
      <p:sp>
        <p:nvSpPr>
          <p:cNvPr id="7" name="Shape 3"/>
          <p:cNvSpPr/>
          <p:nvPr/>
        </p:nvSpPr>
        <p:spPr>
          <a:xfrm>
            <a:off x="5170884" y="2890480"/>
            <a:ext cx="8651677" cy="15240"/>
          </a:xfrm>
          <a:prstGeom prst="roundRect">
            <a:avLst>
              <a:gd name="adj" fmla="val 212050"/>
            </a:avLst>
          </a:prstGeom>
          <a:solidFill>
            <a:srgbClr val="D9CDBA"/>
          </a:solidFill>
          <a:ln/>
        </p:spPr>
      </p:sp>
      <p:pic>
        <p:nvPicPr>
          <p:cNvPr id="8" name="Image 2" descr="preencoded.png">    </p:cNvPr>
          <p:cNvPicPr>
            <a:picLocks noChangeAspect="1"/>
          </p:cNvPicPr>
          <p:nvPr/>
        </p:nvPicPr>
        <p:blipFill>
          <a:blip r:embed="rId3"/>
          <a:stretch>
            <a:fillRect/>
          </a:stretch>
        </p:blipFill>
        <p:spPr>
          <a:xfrm>
            <a:off x="1869400" y="2932628"/>
            <a:ext cx="4330303" cy="1221343"/>
          </a:xfrm>
          <a:prstGeom prst="rect">
            <a:avLst/>
          </a:prstGeom>
        </p:spPr>
      </p:pic>
      <p:pic>
        <p:nvPicPr>
          <p:cNvPr id="9" name="Image 3" descr="preencoded.png">    </p:cNvPr>
          <p:cNvPicPr>
            <a:picLocks noChangeAspect="1"/>
          </p:cNvPicPr>
          <p:nvPr/>
        </p:nvPicPr>
        <p:blipFill>
          <a:blip r:embed="rId4"/>
          <a:stretch>
            <a:fillRect/>
          </a:stretch>
        </p:blipFill>
        <p:spPr>
          <a:xfrm>
            <a:off x="3882985" y="3353991"/>
            <a:ext cx="302895" cy="378619"/>
          </a:xfrm>
          <a:prstGeom prst="rect">
            <a:avLst/>
          </a:prstGeom>
        </p:spPr>
      </p:pic>
      <p:sp>
        <p:nvSpPr>
          <p:cNvPr id="10" name="Text 4"/>
          <p:cNvSpPr/>
          <p:nvPr/>
        </p:nvSpPr>
        <p:spPr>
          <a:xfrm>
            <a:off x="6415088" y="3148013"/>
            <a:ext cx="2757726" cy="316825"/>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Feature Representation</a:t>
            </a:r>
            <a:endParaRPr lang="en-US" sz="1950" dirty="0"/>
          </a:p>
        </p:txBody>
      </p:sp>
      <p:sp>
        <p:nvSpPr>
          <p:cNvPr id="11" name="Text 5"/>
          <p:cNvSpPr/>
          <p:nvPr/>
        </p:nvSpPr>
        <p:spPr>
          <a:xfrm>
            <a:off x="6415088" y="3594021"/>
            <a:ext cx="4331851" cy="344567"/>
          </a:xfrm>
          <a:prstGeom prst="rect">
            <a:avLst/>
          </a:prstGeom>
          <a:noFill/>
          <a:ln/>
        </p:spPr>
        <p:txBody>
          <a:bodyPr wrap="non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Attends to different aspects of model knowledge</a:t>
            </a:r>
            <a:endParaRPr lang="en-US" sz="1650" dirty="0"/>
          </a:p>
        </p:txBody>
      </p:sp>
      <p:sp>
        <p:nvSpPr>
          <p:cNvPr id="12" name="Shape 6"/>
          <p:cNvSpPr/>
          <p:nvPr/>
        </p:nvSpPr>
        <p:spPr>
          <a:xfrm>
            <a:off x="6253520" y="4165640"/>
            <a:ext cx="7569041" cy="15240"/>
          </a:xfrm>
          <a:prstGeom prst="roundRect">
            <a:avLst>
              <a:gd name="adj" fmla="val 212050"/>
            </a:avLst>
          </a:prstGeom>
          <a:solidFill>
            <a:srgbClr val="D9CDBA"/>
          </a:solidFill>
          <a:ln/>
        </p:spPr>
      </p:sp>
      <p:pic>
        <p:nvPicPr>
          <p:cNvPr id="13" name="Image 4" descr="preencoded.png">    </p:cNvPr>
          <p:cNvPicPr>
            <a:picLocks noChangeAspect="1"/>
          </p:cNvPicPr>
          <p:nvPr/>
        </p:nvPicPr>
        <p:blipFill>
          <a:blip r:embed="rId5"/>
          <a:stretch>
            <a:fillRect/>
          </a:stretch>
        </p:blipFill>
        <p:spPr>
          <a:xfrm>
            <a:off x="786765" y="4207788"/>
            <a:ext cx="6495455" cy="1221343"/>
          </a:xfrm>
          <a:prstGeom prst="rect">
            <a:avLst/>
          </a:prstGeom>
        </p:spPr>
      </p:pic>
      <p:pic>
        <p:nvPicPr>
          <p:cNvPr id="14" name="Image 5" descr="preencoded.png">    </p:cNvPr>
          <p:cNvPicPr>
            <a:picLocks noChangeAspect="1"/>
          </p:cNvPicPr>
          <p:nvPr/>
        </p:nvPicPr>
        <p:blipFill>
          <a:blip r:embed="rId6"/>
          <a:stretch>
            <a:fillRect/>
          </a:stretch>
        </p:blipFill>
        <p:spPr>
          <a:xfrm>
            <a:off x="3882985" y="4629150"/>
            <a:ext cx="302895" cy="378619"/>
          </a:xfrm>
          <a:prstGeom prst="rect">
            <a:avLst/>
          </a:prstGeom>
        </p:spPr>
      </p:pic>
      <p:sp>
        <p:nvSpPr>
          <p:cNvPr id="15" name="Text 7"/>
          <p:cNvSpPr/>
          <p:nvPr/>
        </p:nvSpPr>
        <p:spPr>
          <a:xfrm>
            <a:off x="7497604" y="4423172"/>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Knowledge Focus</a:t>
            </a:r>
            <a:endParaRPr lang="en-US" sz="1950" dirty="0"/>
          </a:p>
        </p:txBody>
      </p:sp>
      <p:sp>
        <p:nvSpPr>
          <p:cNvPr id="16" name="Text 8"/>
          <p:cNvSpPr/>
          <p:nvPr/>
        </p:nvSpPr>
        <p:spPr>
          <a:xfrm>
            <a:off x="7497604" y="4869180"/>
            <a:ext cx="3856792" cy="344567"/>
          </a:xfrm>
          <a:prstGeom prst="rect">
            <a:avLst/>
          </a:prstGeom>
          <a:noFill/>
          <a:ln/>
        </p:spPr>
        <p:txBody>
          <a:bodyPr wrap="non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Concentrates on most relevant information</a:t>
            </a:r>
            <a:endParaRPr lang="en-US" sz="1650" dirty="0"/>
          </a:p>
        </p:txBody>
      </p:sp>
      <p:sp>
        <p:nvSpPr>
          <p:cNvPr id="17" name="Text 9"/>
          <p:cNvSpPr/>
          <p:nvPr/>
        </p:nvSpPr>
        <p:spPr>
          <a:xfrm>
            <a:off x="754023" y="5671423"/>
            <a:ext cx="13122354" cy="1033701"/>
          </a:xfrm>
          <a:prstGeom prst="rect">
            <a:avLst/>
          </a:prstGeom>
          <a:noFill/>
          <a:ln/>
        </p:spPr>
        <p:txBody>
          <a:bodyPr wrap="squar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Multi-Head Latent Attention allows models to selectively focus on different feature representations during the knowledge distillation process. By filtering and prioritizing the most valuable teacher signals, MHLA helps student models efficiently absorb complex knowledge from larger teacher models.</a:t>
            </a:r>
            <a:endParaRPr lang="en-US" sz="1650" dirty="0"/>
          </a:p>
        </p:txBody>
      </p:sp>
      <p:sp>
        <p:nvSpPr>
          <p:cNvPr id="18" name="Text 10"/>
          <p:cNvSpPr/>
          <p:nvPr/>
        </p:nvSpPr>
        <p:spPr>
          <a:xfrm>
            <a:off x="754023" y="6947416"/>
            <a:ext cx="13122354" cy="689134"/>
          </a:xfrm>
          <a:prstGeom prst="rect">
            <a:avLst/>
          </a:prstGeom>
          <a:noFill/>
          <a:ln/>
        </p:spPr>
        <p:txBody>
          <a:bodyPr wrap="squar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This technique can be particularly effective when combined with MoE architectures, as it helps direct specialized knowledge to the appropriate experts in the student model.</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15515"/>
          </a:xfrm>
          <a:prstGeom prst="rect">
            <a:avLst/>
          </a:prstGeom>
        </p:spPr>
      </p:pic>
      <p:sp>
        <p:nvSpPr>
          <p:cNvPr id="3" name="Text 0"/>
          <p:cNvSpPr/>
          <p:nvPr/>
        </p:nvSpPr>
        <p:spPr>
          <a:xfrm>
            <a:off x="620316" y="2702838"/>
            <a:ext cx="6896100" cy="521256"/>
          </a:xfrm>
          <a:prstGeom prst="rect">
            <a:avLst/>
          </a:prstGeom>
          <a:noFill/>
          <a:ln/>
        </p:spPr>
        <p:txBody>
          <a:bodyPr wrap="none" lIns="0" tIns="0" rIns="0" bIns="0" rtlCol="0" anchor="t"/>
          <a:lstStyle/>
          <a:p>
            <a:pPr algn="l" indent="0" marL="0">
              <a:lnSpc>
                <a:spcPts val="4100"/>
              </a:lnSpc>
              <a:buNone/>
            </a:pPr>
            <a:r>
              <a:rPr lang="en-US" sz="3250" dirty="0">
                <a:solidFill>
                  <a:srgbClr val="38512F"/>
                </a:solidFill>
                <a:latin typeface="Lora" pitchFamily="34" charset="0"/>
                <a:ea typeface="Lora" pitchFamily="34" charset="-122"/>
                <a:cs typeface="Lora" pitchFamily="34" charset="-120"/>
              </a:rPr>
              <a:t>Experimental Setup &amp; Methodology</a:t>
            </a:r>
            <a:endParaRPr lang="en-US" sz="3250" dirty="0"/>
          </a:p>
        </p:txBody>
      </p:sp>
      <p:pic>
        <p:nvPicPr>
          <p:cNvPr id="4" name="Image 1" descr="preencoded.png">    </p:cNvPr>
          <p:cNvPicPr>
            <a:picLocks noChangeAspect="1"/>
          </p:cNvPicPr>
          <p:nvPr/>
        </p:nvPicPr>
        <p:blipFill>
          <a:blip r:embed="rId2"/>
          <a:stretch>
            <a:fillRect/>
          </a:stretch>
        </p:blipFill>
        <p:spPr>
          <a:xfrm>
            <a:off x="620316" y="3489960"/>
            <a:ext cx="886182" cy="1063466"/>
          </a:xfrm>
          <a:prstGeom prst="rect">
            <a:avLst/>
          </a:prstGeom>
        </p:spPr>
      </p:pic>
      <p:sp>
        <p:nvSpPr>
          <p:cNvPr id="5" name="Text 1"/>
          <p:cNvSpPr/>
          <p:nvPr/>
        </p:nvSpPr>
        <p:spPr>
          <a:xfrm>
            <a:off x="1772364" y="3667125"/>
            <a:ext cx="2395895" cy="260509"/>
          </a:xfrm>
          <a:prstGeom prst="rect">
            <a:avLst/>
          </a:prstGeom>
          <a:noFill/>
          <a:ln/>
        </p:spPr>
        <p:txBody>
          <a:bodyPr wrap="none" lIns="0" tIns="0" rIns="0" bIns="0" rtlCol="0" anchor="t"/>
          <a:lstStyle/>
          <a:p>
            <a:pPr algn="l" indent="0" marL="0">
              <a:lnSpc>
                <a:spcPts val="2050"/>
              </a:lnSpc>
              <a:buNone/>
            </a:pPr>
            <a:r>
              <a:rPr lang="en-US" sz="1600" dirty="0">
                <a:solidFill>
                  <a:srgbClr val="3A3630"/>
                </a:solidFill>
                <a:latin typeface="Lora" pitchFamily="34" charset="0"/>
                <a:ea typeface="Lora" pitchFamily="34" charset="-122"/>
                <a:cs typeface="Lora" pitchFamily="34" charset="-120"/>
              </a:rPr>
              <a:t>Teacher Model Selection</a:t>
            </a:r>
            <a:endParaRPr lang="en-US" sz="1600" dirty="0"/>
          </a:p>
        </p:txBody>
      </p:sp>
      <p:sp>
        <p:nvSpPr>
          <p:cNvPr id="6" name="Text 2"/>
          <p:cNvSpPr/>
          <p:nvPr/>
        </p:nvSpPr>
        <p:spPr>
          <a:xfrm>
            <a:off x="1772364" y="4033957"/>
            <a:ext cx="12237720" cy="283607"/>
          </a:xfrm>
          <a:prstGeom prst="rect">
            <a:avLst/>
          </a:prstGeom>
          <a:noFill/>
          <a:ln/>
        </p:spPr>
        <p:txBody>
          <a:bodyPr wrap="none" lIns="0" tIns="0" rIns="0" bIns="0" rtlCol="0" anchor="t"/>
          <a:lstStyle/>
          <a:p>
            <a:pPr algn="l" indent="0" marL="0">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Choose from DeepSeekMoE, OpenLLaMA, or GPT-based LLM as the knowledge source</a:t>
            </a:r>
            <a:endParaRPr lang="en-US" sz="1350" dirty="0"/>
          </a:p>
        </p:txBody>
      </p:sp>
      <p:pic>
        <p:nvPicPr>
          <p:cNvPr id="7" name="Image 2" descr="preencoded.png">    </p:cNvPr>
          <p:cNvPicPr>
            <a:picLocks noChangeAspect="1"/>
          </p:cNvPicPr>
          <p:nvPr/>
        </p:nvPicPr>
        <p:blipFill>
          <a:blip r:embed="rId3"/>
          <a:stretch>
            <a:fillRect/>
          </a:stretch>
        </p:blipFill>
        <p:spPr>
          <a:xfrm>
            <a:off x="620316" y="4553426"/>
            <a:ext cx="886182" cy="1063466"/>
          </a:xfrm>
          <a:prstGeom prst="rect">
            <a:avLst/>
          </a:prstGeom>
        </p:spPr>
      </p:pic>
      <p:sp>
        <p:nvSpPr>
          <p:cNvPr id="8" name="Text 3"/>
          <p:cNvSpPr/>
          <p:nvPr/>
        </p:nvSpPr>
        <p:spPr>
          <a:xfrm>
            <a:off x="1772364" y="4730591"/>
            <a:ext cx="2707958" cy="260509"/>
          </a:xfrm>
          <a:prstGeom prst="rect">
            <a:avLst/>
          </a:prstGeom>
          <a:noFill/>
          <a:ln/>
        </p:spPr>
        <p:txBody>
          <a:bodyPr wrap="none" lIns="0" tIns="0" rIns="0" bIns="0" rtlCol="0" anchor="t"/>
          <a:lstStyle/>
          <a:p>
            <a:pPr algn="l" indent="0" marL="0">
              <a:lnSpc>
                <a:spcPts val="2050"/>
              </a:lnSpc>
              <a:buNone/>
            </a:pPr>
            <a:r>
              <a:rPr lang="en-US" sz="1600" dirty="0">
                <a:solidFill>
                  <a:srgbClr val="3A3630"/>
                </a:solidFill>
                <a:latin typeface="Lora" pitchFamily="34" charset="0"/>
                <a:ea typeface="Lora" pitchFamily="34" charset="-122"/>
                <a:cs typeface="Lora" pitchFamily="34" charset="-120"/>
              </a:rPr>
              <a:t>Student Model Architecture</a:t>
            </a:r>
            <a:endParaRPr lang="en-US" sz="1600" dirty="0"/>
          </a:p>
        </p:txBody>
      </p:sp>
      <p:sp>
        <p:nvSpPr>
          <p:cNvPr id="9" name="Text 4"/>
          <p:cNvSpPr/>
          <p:nvPr/>
        </p:nvSpPr>
        <p:spPr>
          <a:xfrm>
            <a:off x="1772364" y="5097423"/>
            <a:ext cx="12237720" cy="283607"/>
          </a:xfrm>
          <a:prstGeom prst="rect">
            <a:avLst/>
          </a:prstGeom>
          <a:noFill/>
          <a:ln/>
        </p:spPr>
        <p:txBody>
          <a:bodyPr wrap="none" lIns="0" tIns="0" rIns="0" bIns="0" rtlCol="0" anchor="t"/>
          <a:lstStyle/>
          <a:p>
            <a:pPr algn="l" indent="0" marL="0">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Implement both dense (smaller LLaMA 3B, 7B) and MoE-based student models with adaptive routing</a:t>
            </a:r>
            <a:endParaRPr lang="en-US" sz="1350" dirty="0"/>
          </a:p>
        </p:txBody>
      </p:sp>
      <p:pic>
        <p:nvPicPr>
          <p:cNvPr id="10" name="Image 3" descr="preencoded.png">    </p:cNvPr>
          <p:cNvPicPr>
            <a:picLocks noChangeAspect="1"/>
          </p:cNvPicPr>
          <p:nvPr/>
        </p:nvPicPr>
        <p:blipFill>
          <a:blip r:embed="rId4"/>
          <a:stretch>
            <a:fillRect/>
          </a:stretch>
        </p:blipFill>
        <p:spPr>
          <a:xfrm>
            <a:off x="620316" y="5616892"/>
            <a:ext cx="886182" cy="1063466"/>
          </a:xfrm>
          <a:prstGeom prst="rect">
            <a:avLst/>
          </a:prstGeom>
        </p:spPr>
      </p:pic>
      <p:sp>
        <p:nvSpPr>
          <p:cNvPr id="11" name="Text 5"/>
          <p:cNvSpPr/>
          <p:nvPr/>
        </p:nvSpPr>
        <p:spPr>
          <a:xfrm>
            <a:off x="1772364" y="5794058"/>
            <a:ext cx="2659261" cy="260509"/>
          </a:xfrm>
          <a:prstGeom prst="rect">
            <a:avLst/>
          </a:prstGeom>
          <a:noFill/>
          <a:ln/>
        </p:spPr>
        <p:txBody>
          <a:bodyPr wrap="none" lIns="0" tIns="0" rIns="0" bIns="0" rtlCol="0" anchor="t"/>
          <a:lstStyle/>
          <a:p>
            <a:pPr algn="l" indent="0" marL="0">
              <a:lnSpc>
                <a:spcPts val="2050"/>
              </a:lnSpc>
              <a:buNone/>
            </a:pPr>
            <a:r>
              <a:rPr lang="en-US" sz="1600" dirty="0">
                <a:solidFill>
                  <a:srgbClr val="3A3630"/>
                </a:solidFill>
                <a:latin typeface="Lora" pitchFamily="34" charset="0"/>
                <a:ea typeface="Lora" pitchFamily="34" charset="-122"/>
                <a:cs typeface="Lora" pitchFamily="34" charset="-120"/>
              </a:rPr>
              <a:t>Distillation Implementation</a:t>
            </a:r>
            <a:endParaRPr lang="en-US" sz="1600" dirty="0"/>
          </a:p>
        </p:txBody>
      </p:sp>
      <p:sp>
        <p:nvSpPr>
          <p:cNvPr id="12" name="Text 6"/>
          <p:cNvSpPr/>
          <p:nvPr/>
        </p:nvSpPr>
        <p:spPr>
          <a:xfrm>
            <a:off x="1772364" y="6160889"/>
            <a:ext cx="12237720" cy="283607"/>
          </a:xfrm>
          <a:prstGeom prst="rect">
            <a:avLst/>
          </a:prstGeom>
          <a:noFill/>
          <a:ln/>
        </p:spPr>
        <p:txBody>
          <a:bodyPr wrap="none" lIns="0" tIns="0" rIns="0" bIns="0" rtlCol="0" anchor="t"/>
          <a:lstStyle/>
          <a:p>
            <a:pPr algn="l" indent="0" marL="0">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Apply soft label transfer, feature alignment, and expert-based routing distillation techniques</a:t>
            </a:r>
            <a:endParaRPr lang="en-US" sz="1350" dirty="0"/>
          </a:p>
        </p:txBody>
      </p:sp>
      <p:pic>
        <p:nvPicPr>
          <p:cNvPr id="13" name="Image 4" descr="preencoded.png">    </p:cNvPr>
          <p:cNvPicPr>
            <a:picLocks noChangeAspect="1"/>
          </p:cNvPicPr>
          <p:nvPr/>
        </p:nvPicPr>
        <p:blipFill>
          <a:blip r:embed="rId5"/>
          <a:stretch>
            <a:fillRect/>
          </a:stretch>
        </p:blipFill>
        <p:spPr>
          <a:xfrm>
            <a:off x="620316" y="6680359"/>
            <a:ext cx="886182" cy="1063466"/>
          </a:xfrm>
          <a:prstGeom prst="rect">
            <a:avLst/>
          </a:prstGeom>
        </p:spPr>
      </p:pic>
      <p:sp>
        <p:nvSpPr>
          <p:cNvPr id="14" name="Text 7"/>
          <p:cNvSpPr/>
          <p:nvPr/>
        </p:nvSpPr>
        <p:spPr>
          <a:xfrm>
            <a:off x="1772364" y="6857524"/>
            <a:ext cx="2163485" cy="260509"/>
          </a:xfrm>
          <a:prstGeom prst="rect">
            <a:avLst/>
          </a:prstGeom>
          <a:noFill/>
          <a:ln/>
        </p:spPr>
        <p:txBody>
          <a:bodyPr wrap="none" lIns="0" tIns="0" rIns="0" bIns="0" rtlCol="0" anchor="t"/>
          <a:lstStyle/>
          <a:p>
            <a:pPr algn="l" indent="0" marL="0">
              <a:lnSpc>
                <a:spcPts val="2050"/>
              </a:lnSpc>
              <a:buNone/>
            </a:pPr>
            <a:r>
              <a:rPr lang="en-US" sz="1600" dirty="0">
                <a:solidFill>
                  <a:srgbClr val="3A3630"/>
                </a:solidFill>
                <a:latin typeface="Lora" pitchFamily="34" charset="0"/>
                <a:ea typeface="Lora" pitchFamily="34" charset="-122"/>
                <a:cs typeface="Lora" pitchFamily="34" charset="-120"/>
              </a:rPr>
              <a:t>Evaluation Framework</a:t>
            </a:r>
            <a:endParaRPr lang="en-US" sz="1600" dirty="0"/>
          </a:p>
        </p:txBody>
      </p:sp>
      <p:sp>
        <p:nvSpPr>
          <p:cNvPr id="15" name="Text 8"/>
          <p:cNvSpPr/>
          <p:nvPr/>
        </p:nvSpPr>
        <p:spPr>
          <a:xfrm>
            <a:off x="1772364" y="7224355"/>
            <a:ext cx="12237720" cy="283607"/>
          </a:xfrm>
          <a:prstGeom prst="rect">
            <a:avLst/>
          </a:prstGeom>
          <a:noFill/>
          <a:ln/>
        </p:spPr>
        <p:txBody>
          <a:bodyPr wrap="none" lIns="0" tIns="0" rIns="0" bIns="0" rtlCol="0" anchor="t"/>
          <a:lstStyle/>
          <a:p>
            <a:pPr algn="l" indent="0" marL="0">
              <a:lnSpc>
                <a:spcPts val="2200"/>
              </a:lnSpc>
              <a:buNone/>
            </a:pPr>
            <a:r>
              <a:rPr lang="en-US" sz="1350" dirty="0">
                <a:solidFill>
                  <a:srgbClr val="3A3630"/>
                </a:solidFill>
                <a:latin typeface="Source Sans Pro" pitchFamily="34" charset="0"/>
                <a:ea typeface="Source Sans Pro" pitchFamily="34" charset="-122"/>
                <a:cs typeface="Source Sans Pro" pitchFamily="34" charset="-120"/>
              </a:rPr>
              <a:t>Measure performance on NLP benchmarks (GLUE, BIG-Bench, MMLU), efficiency metrics, and expert utilization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8181" y="542092"/>
            <a:ext cx="6165533" cy="578287"/>
          </a:xfrm>
          <a:prstGeom prst="rect">
            <a:avLst/>
          </a:prstGeom>
          <a:noFill/>
          <a:ln/>
        </p:spPr>
        <p:txBody>
          <a:bodyPr wrap="none" lIns="0" tIns="0" rIns="0" bIns="0" rtlCol="0" anchor="t"/>
          <a:lstStyle/>
          <a:p>
            <a:pPr algn="l" indent="0" marL="0">
              <a:lnSpc>
                <a:spcPts val="4550"/>
              </a:lnSpc>
              <a:buNone/>
            </a:pPr>
            <a:r>
              <a:rPr lang="en-US" sz="3600" dirty="0">
                <a:solidFill>
                  <a:srgbClr val="38512F"/>
                </a:solidFill>
                <a:latin typeface="Lora" pitchFamily="34" charset="0"/>
                <a:ea typeface="Lora" pitchFamily="34" charset="-122"/>
                <a:cs typeface="Lora" pitchFamily="34" charset="-120"/>
              </a:rPr>
              <a:t>Limitations &amp; Research Gaps</a:t>
            </a:r>
            <a:endParaRPr lang="en-US" sz="3600" dirty="0"/>
          </a:p>
        </p:txBody>
      </p:sp>
      <p:sp>
        <p:nvSpPr>
          <p:cNvPr id="4" name="Shape 1"/>
          <p:cNvSpPr/>
          <p:nvPr/>
        </p:nvSpPr>
        <p:spPr>
          <a:xfrm>
            <a:off x="688181" y="1415296"/>
            <a:ext cx="3785592" cy="3811191"/>
          </a:xfrm>
          <a:prstGeom prst="roundRect">
            <a:avLst>
              <a:gd name="adj" fmla="val 779"/>
            </a:avLst>
          </a:prstGeom>
          <a:solidFill>
            <a:srgbClr val="F3E7D4"/>
          </a:solidFill>
          <a:ln/>
        </p:spPr>
      </p:sp>
      <p:sp>
        <p:nvSpPr>
          <p:cNvPr id="5" name="Text 2"/>
          <p:cNvSpPr/>
          <p:nvPr/>
        </p:nvSpPr>
        <p:spPr>
          <a:xfrm>
            <a:off x="884753" y="1611868"/>
            <a:ext cx="3392448" cy="578168"/>
          </a:xfrm>
          <a:prstGeom prst="rect">
            <a:avLst/>
          </a:prstGeom>
          <a:noFill/>
          <a:ln/>
        </p:spPr>
        <p:txBody>
          <a:bodyPr wrap="squar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Knowledge Distillation Limitations</a:t>
            </a:r>
            <a:endParaRPr lang="en-US" sz="1800" dirty="0"/>
          </a:p>
        </p:txBody>
      </p:sp>
      <p:sp>
        <p:nvSpPr>
          <p:cNvPr id="6" name="Text 3"/>
          <p:cNvSpPr/>
          <p:nvPr/>
        </p:nvSpPr>
        <p:spPr>
          <a:xfrm>
            <a:off x="884753" y="2307908"/>
            <a:ext cx="3392448" cy="62888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Loss of fine-grained reasoning abilities</a:t>
            </a:r>
            <a:endParaRPr lang="en-US" sz="1500" dirty="0"/>
          </a:p>
        </p:txBody>
      </p:sp>
      <p:sp>
        <p:nvSpPr>
          <p:cNvPr id="7" name="Text 4"/>
          <p:cNvSpPr/>
          <p:nvPr/>
        </p:nvSpPr>
        <p:spPr>
          <a:xfrm>
            <a:off x="884753" y="3005614"/>
            <a:ext cx="3392448" cy="62888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Over-reliance on soft labels missing structural knowledge</a:t>
            </a:r>
            <a:endParaRPr lang="en-US" sz="1500" dirty="0"/>
          </a:p>
        </p:txBody>
      </p:sp>
      <p:sp>
        <p:nvSpPr>
          <p:cNvPr id="8" name="Text 5"/>
          <p:cNvSpPr/>
          <p:nvPr/>
        </p:nvSpPr>
        <p:spPr>
          <a:xfrm>
            <a:off x="884753" y="3703320"/>
            <a:ext cx="3392448" cy="62888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Scaling issues with large-scale teachers</a:t>
            </a:r>
            <a:endParaRPr lang="en-US" sz="1500" dirty="0"/>
          </a:p>
        </p:txBody>
      </p:sp>
      <p:sp>
        <p:nvSpPr>
          <p:cNvPr id="9" name="Text 6"/>
          <p:cNvSpPr/>
          <p:nvPr/>
        </p:nvSpPr>
        <p:spPr>
          <a:xfrm>
            <a:off x="884753" y="4401026"/>
            <a:ext cx="3392448" cy="62888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Task-specific performance degradation</a:t>
            </a:r>
            <a:endParaRPr lang="en-US" sz="1500" dirty="0"/>
          </a:p>
        </p:txBody>
      </p:sp>
      <p:sp>
        <p:nvSpPr>
          <p:cNvPr id="10" name="Shape 7"/>
          <p:cNvSpPr/>
          <p:nvPr/>
        </p:nvSpPr>
        <p:spPr>
          <a:xfrm>
            <a:off x="4670346" y="1415296"/>
            <a:ext cx="3785592" cy="3811191"/>
          </a:xfrm>
          <a:prstGeom prst="roundRect">
            <a:avLst>
              <a:gd name="adj" fmla="val 779"/>
            </a:avLst>
          </a:prstGeom>
          <a:solidFill>
            <a:srgbClr val="F3E7D4"/>
          </a:solidFill>
          <a:ln/>
        </p:spPr>
      </p:sp>
      <p:sp>
        <p:nvSpPr>
          <p:cNvPr id="11" name="Text 8"/>
          <p:cNvSpPr/>
          <p:nvPr/>
        </p:nvSpPr>
        <p:spPr>
          <a:xfrm>
            <a:off x="4866918" y="1611868"/>
            <a:ext cx="3243858" cy="289084"/>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Mixture of Experts Challenges</a:t>
            </a:r>
            <a:endParaRPr lang="en-US" sz="1800" dirty="0"/>
          </a:p>
        </p:txBody>
      </p:sp>
      <p:sp>
        <p:nvSpPr>
          <p:cNvPr id="12" name="Text 9"/>
          <p:cNvSpPr/>
          <p:nvPr/>
        </p:nvSpPr>
        <p:spPr>
          <a:xfrm>
            <a:off x="4866918" y="2018824"/>
            <a:ext cx="3392448" cy="31444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Load balancing between experts</a:t>
            </a:r>
            <a:endParaRPr lang="en-US" sz="1500" dirty="0"/>
          </a:p>
        </p:txBody>
      </p:sp>
      <p:sp>
        <p:nvSpPr>
          <p:cNvPr id="13" name="Text 10"/>
          <p:cNvSpPr/>
          <p:nvPr/>
        </p:nvSpPr>
        <p:spPr>
          <a:xfrm>
            <a:off x="4866918" y="2402086"/>
            <a:ext cx="3392448" cy="62888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Expert redundancy reducing specialization</a:t>
            </a:r>
            <a:endParaRPr lang="en-US" sz="1500" dirty="0"/>
          </a:p>
        </p:txBody>
      </p:sp>
      <p:sp>
        <p:nvSpPr>
          <p:cNvPr id="14" name="Text 11"/>
          <p:cNvSpPr/>
          <p:nvPr/>
        </p:nvSpPr>
        <p:spPr>
          <a:xfrm>
            <a:off x="4866918" y="3099792"/>
            <a:ext cx="3392448" cy="31444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Increased inference latency</a:t>
            </a:r>
            <a:endParaRPr lang="en-US" sz="1500" dirty="0"/>
          </a:p>
        </p:txBody>
      </p:sp>
      <p:sp>
        <p:nvSpPr>
          <p:cNvPr id="15" name="Text 12"/>
          <p:cNvSpPr/>
          <p:nvPr/>
        </p:nvSpPr>
        <p:spPr>
          <a:xfrm>
            <a:off x="4866918" y="3483054"/>
            <a:ext cx="3392448" cy="31444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Suboptimal context-aware routing</a:t>
            </a:r>
            <a:endParaRPr lang="en-US" sz="1500" dirty="0"/>
          </a:p>
        </p:txBody>
      </p:sp>
      <p:sp>
        <p:nvSpPr>
          <p:cNvPr id="16" name="Shape 13"/>
          <p:cNvSpPr/>
          <p:nvPr/>
        </p:nvSpPr>
        <p:spPr>
          <a:xfrm>
            <a:off x="688181" y="5423059"/>
            <a:ext cx="7767637" cy="2264331"/>
          </a:xfrm>
          <a:prstGeom prst="roundRect">
            <a:avLst>
              <a:gd name="adj" fmla="val 1303"/>
            </a:avLst>
          </a:prstGeom>
          <a:solidFill>
            <a:srgbClr val="F3E7D4"/>
          </a:solidFill>
          <a:ln/>
        </p:spPr>
      </p:sp>
      <p:sp>
        <p:nvSpPr>
          <p:cNvPr id="17" name="Text 14"/>
          <p:cNvSpPr/>
          <p:nvPr/>
        </p:nvSpPr>
        <p:spPr>
          <a:xfrm>
            <a:off x="884753" y="5619631"/>
            <a:ext cx="3447098" cy="289084"/>
          </a:xfrm>
          <a:prstGeom prst="rect">
            <a:avLst/>
          </a:prstGeom>
          <a:noFill/>
          <a:ln/>
        </p:spPr>
        <p:txBody>
          <a:bodyPr wrap="none" lIns="0" tIns="0" rIns="0" bIns="0" rtlCol="0" anchor="t"/>
          <a:lstStyle/>
          <a:p>
            <a:pPr algn="l" indent="0" marL="0">
              <a:lnSpc>
                <a:spcPts val="2250"/>
              </a:lnSpc>
              <a:buNone/>
            </a:pPr>
            <a:r>
              <a:rPr lang="en-US" sz="1800" dirty="0">
                <a:solidFill>
                  <a:srgbClr val="3A3630"/>
                </a:solidFill>
                <a:latin typeface="Lora" pitchFamily="34" charset="0"/>
                <a:ea typeface="Lora" pitchFamily="34" charset="-122"/>
                <a:cs typeface="Lora" pitchFamily="34" charset="-120"/>
              </a:rPr>
              <a:t>MHLA &amp; General Research Gaps</a:t>
            </a:r>
            <a:endParaRPr lang="en-US" sz="1800" dirty="0"/>
          </a:p>
        </p:txBody>
      </p:sp>
      <p:sp>
        <p:nvSpPr>
          <p:cNvPr id="18" name="Text 15"/>
          <p:cNvSpPr/>
          <p:nvPr/>
        </p:nvSpPr>
        <p:spPr>
          <a:xfrm>
            <a:off x="884753" y="6026587"/>
            <a:ext cx="7374493" cy="31444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Computational overhead of additional heads</a:t>
            </a:r>
            <a:endParaRPr lang="en-US" sz="1500" dirty="0"/>
          </a:p>
        </p:txBody>
      </p:sp>
      <p:sp>
        <p:nvSpPr>
          <p:cNvPr id="19" name="Text 16"/>
          <p:cNvSpPr/>
          <p:nvPr/>
        </p:nvSpPr>
        <p:spPr>
          <a:xfrm>
            <a:off x="884753" y="6409849"/>
            <a:ext cx="7374493" cy="31444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Limited exploration of multi-stage distillation</a:t>
            </a:r>
            <a:endParaRPr lang="en-US" sz="1500" dirty="0"/>
          </a:p>
        </p:txBody>
      </p:sp>
      <p:sp>
        <p:nvSpPr>
          <p:cNvPr id="20" name="Text 17"/>
          <p:cNvSpPr/>
          <p:nvPr/>
        </p:nvSpPr>
        <p:spPr>
          <a:xfrm>
            <a:off x="884753" y="6793111"/>
            <a:ext cx="7374493" cy="31444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Lack of automated expert selection</a:t>
            </a:r>
            <a:endParaRPr lang="en-US" sz="1500" dirty="0"/>
          </a:p>
        </p:txBody>
      </p:sp>
      <p:sp>
        <p:nvSpPr>
          <p:cNvPr id="21" name="Text 18"/>
          <p:cNvSpPr/>
          <p:nvPr/>
        </p:nvSpPr>
        <p:spPr>
          <a:xfrm>
            <a:off x="884753" y="7176373"/>
            <a:ext cx="7374493" cy="31444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3A3630"/>
                </a:solidFill>
                <a:latin typeface="Source Sans Pro" pitchFamily="34" charset="0"/>
                <a:ea typeface="Source Sans Pro" pitchFamily="34" charset="-122"/>
                <a:cs typeface="Source Sans Pro" pitchFamily="34" charset="-120"/>
              </a:rPr>
              <a:t>Scalability to multilingual/multimodal tasks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96597"/>
          </a:xfrm>
          <a:prstGeom prst="rect">
            <a:avLst/>
          </a:prstGeom>
        </p:spPr>
      </p:pic>
      <p:sp>
        <p:nvSpPr>
          <p:cNvPr id="3" name="Text 0"/>
          <p:cNvSpPr/>
          <p:nvPr/>
        </p:nvSpPr>
        <p:spPr>
          <a:xfrm>
            <a:off x="643057" y="2834164"/>
            <a:ext cx="8930164" cy="540306"/>
          </a:xfrm>
          <a:prstGeom prst="rect">
            <a:avLst/>
          </a:prstGeom>
          <a:noFill/>
          <a:ln/>
        </p:spPr>
        <p:txBody>
          <a:bodyPr wrap="none" lIns="0" tIns="0" rIns="0" bIns="0" rtlCol="0" anchor="t"/>
          <a:lstStyle/>
          <a:p>
            <a:pPr algn="l" indent="0" marL="0">
              <a:lnSpc>
                <a:spcPts val="4250"/>
              </a:lnSpc>
              <a:buNone/>
            </a:pPr>
            <a:r>
              <a:rPr lang="en-US" sz="3400" dirty="0">
                <a:solidFill>
                  <a:srgbClr val="38512F"/>
                </a:solidFill>
                <a:latin typeface="Lora" pitchFamily="34" charset="0"/>
                <a:ea typeface="Lora" pitchFamily="34" charset="-122"/>
                <a:cs typeface="Lora" pitchFamily="34" charset="-120"/>
              </a:rPr>
              <a:t>Future Improvements &amp; Research Directions</a:t>
            </a:r>
            <a:endParaRPr lang="en-US" sz="3400" dirty="0"/>
          </a:p>
        </p:txBody>
      </p:sp>
      <p:sp>
        <p:nvSpPr>
          <p:cNvPr id="4" name="Shape 1"/>
          <p:cNvSpPr/>
          <p:nvPr/>
        </p:nvSpPr>
        <p:spPr>
          <a:xfrm>
            <a:off x="7303770" y="3649980"/>
            <a:ext cx="22860" cy="4041934"/>
          </a:xfrm>
          <a:prstGeom prst="roundRect">
            <a:avLst>
              <a:gd name="adj" fmla="val 120559"/>
            </a:avLst>
          </a:prstGeom>
          <a:solidFill>
            <a:srgbClr val="D9CDBA"/>
          </a:solidFill>
          <a:ln/>
        </p:spPr>
      </p:sp>
      <p:sp>
        <p:nvSpPr>
          <p:cNvPr id="5" name="Shape 2"/>
          <p:cNvSpPr/>
          <p:nvPr/>
        </p:nvSpPr>
        <p:spPr>
          <a:xfrm>
            <a:off x="6580227" y="4051935"/>
            <a:ext cx="551140" cy="22860"/>
          </a:xfrm>
          <a:prstGeom prst="roundRect">
            <a:avLst>
              <a:gd name="adj" fmla="val 120559"/>
            </a:avLst>
          </a:prstGeom>
          <a:solidFill>
            <a:srgbClr val="D9CDBA"/>
          </a:solidFill>
          <a:ln/>
        </p:spPr>
      </p:sp>
      <p:sp>
        <p:nvSpPr>
          <p:cNvPr id="6" name="Shape 3"/>
          <p:cNvSpPr/>
          <p:nvPr/>
        </p:nvSpPr>
        <p:spPr>
          <a:xfrm>
            <a:off x="7108508" y="3856672"/>
            <a:ext cx="413385" cy="413385"/>
          </a:xfrm>
          <a:prstGeom prst="roundRect">
            <a:avLst>
              <a:gd name="adj" fmla="val 6667"/>
            </a:avLst>
          </a:prstGeom>
          <a:solidFill>
            <a:srgbClr val="F3E7D4"/>
          </a:solidFill>
          <a:ln/>
        </p:spPr>
      </p:sp>
      <p:pic>
        <p:nvPicPr>
          <p:cNvPr id="7" name="Image 1" descr="preencoded.png">    </p:cNvPr>
          <p:cNvPicPr>
            <a:picLocks noChangeAspect="1"/>
          </p:cNvPicPr>
          <p:nvPr/>
        </p:nvPicPr>
        <p:blipFill>
          <a:blip r:embed="rId2"/>
          <a:stretch>
            <a:fillRect/>
          </a:stretch>
        </p:blipFill>
        <p:spPr>
          <a:xfrm>
            <a:off x="7185541" y="3901261"/>
            <a:ext cx="259318" cy="324207"/>
          </a:xfrm>
          <a:prstGeom prst="rect">
            <a:avLst/>
          </a:prstGeom>
        </p:spPr>
      </p:pic>
      <p:sp>
        <p:nvSpPr>
          <p:cNvPr id="8" name="Text 4"/>
          <p:cNvSpPr/>
          <p:nvPr/>
        </p:nvSpPr>
        <p:spPr>
          <a:xfrm>
            <a:off x="3074670" y="3833693"/>
            <a:ext cx="3321963" cy="270034"/>
          </a:xfrm>
          <a:prstGeom prst="rect">
            <a:avLst/>
          </a:prstGeom>
          <a:noFill/>
          <a:ln/>
        </p:spPr>
        <p:txBody>
          <a:bodyPr wrap="none" lIns="0" tIns="0" rIns="0" bIns="0" rtlCol="0" anchor="t"/>
          <a:lstStyle/>
          <a:p>
            <a:pPr algn="r" indent="0" marL="0">
              <a:lnSpc>
                <a:spcPts val="2100"/>
              </a:lnSpc>
              <a:buNone/>
            </a:pPr>
            <a:r>
              <a:rPr lang="en-US" sz="1700" dirty="0">
                <a:solidFill>
                  <a:srgbClr val="3A3630"/>
                </a:solidFill>
                <a:latin typeface="Lora" pitchFamily="34" charset="0"/>
                <a:ea typeface="Lora" pitchFamily="34" charset="-122"/>
                <a:cs typeface="Lora" pitchFamily="34" charset="-120"/>
              </a:rPr>
              <a:t>Enhanced Knowledge Distillation</a:t>
            </a:r>
            <a:endParaRPr lang="en-US" sz="1700" dirty="0"/>
          </a:p>
        </p:txBody>
      </p:sp>
      <p:sp>
        <p:nvSpPr>
          <p:cNvPr id="9" name="Text 5"/>
          <p:cNvSpPr/>
          <p:nvPr/>
        </p:nvSpPr>
        <p:spPr>
          <a:xfrm>
            <a:off x="643057" y="4213860"/>
            <a:ext cx="5753576" cy="587693"/>
          </a:xfrm>
          <a:prstGeom prst="rect">
            <a:avLst/>
          </a:prstGeom>
          <a:noFill/>
          <a:ln/>
        </p:spPr>
        <p:txBody>
          <a:bodyPr wrap="square" lIns="0" tIns="0" rIns="0" bIns="0" rtlCol="0" anchor="t"/>
          <a:lstStyle/>
          <a:p>
            <a:pPr algn="r" indent="0" marL="0">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Multi-level distillation combining logit-based, feature-based, and layer-wise approaches; adaptive curriculum learning; self-optimizing student models</a:t>
            </a:r>
            <a:endParaRPr lang="en-US" sz="1400" dirty="0"/>
          </a:p>
        </p:txBody>
      </p:sp>
      <p:sp>
        <p:nvSpPr>
          <p:cNvPr id="10" name="Shape 6"/>
          <p:cNvSpPr/>
          <p:nvPr/>
        </p:nvSpPr>
        <p:spPr>
          <a:xfrm>
            <a:off x="7499033" y="4970502"/>
            <a:ext cx="551140" cy="22860"/>
          </a:xfrm>
          <a:prstGeom prst="roundRect">
            <a:avLst>
              <a:gd name="adj" fmla="val 120559"/>
            </a:avLst>
          </a:prstGeom>
          <a:solidFill>
            <a:srgbClr val="D9CDBA"/>
          </a:solidFill>
          <a:ln/>
        </p:spPr>
      </p:sp>
      <p:sp>
        <p:nvSpPr>
          <p:cNvPr id="11" name="Shape 7"/>
          <p:cNvSpPr/>
          <p:nvPr/>
        </p:nvSpPr>
        <p:spPr>
          <a:xfrm>
            <a:off x="7108508" y="4775240"/>
            <a:ext cx="413385" cy="413385"/>
          </a:xfrm>
          <a:prstGeom prst="roundRect">
            <a:avLst>
              <a:gd name="adj" fmla="val 6667"/>
            </a:avLst>
          </a:prstGeom>
          <a:solidFill>
            <a:srgbClr val="F3E7D4"/>
          </a:solidFill>
          <a:ln/>
        </p:spPr>
      </p:sp>
      <p:pic>
        <p:nvPicPr>
          <p:cNvPr id="12" name="Image 2" descr="preencoded.png">    </p:cNvPr>
          <p:cNvPicPr>
            <a:picLocks noChangeAspect="1"/>
          </p:cNvPicPr>
          <p:nvPr/>
        </p:nvPicPr>
        <p:blipFill>
          <a:blip r:embed="rId3"/>
          <a:stretch>
            <a:fillRect/>
          </a:stretch>
        </p:blipFill>
        <p:spPr>
          <a:xfrm>
            <a:off x="7185541" y="4819829"/>
            <a:ext cx="259318" cy="324207"/>
          </a:xfrm>
          <a:prstGeom prst="rect">
            <a:avLst/>
          </a:prstGeom>
        </p:spPr>
      </p:pic>
      <p:sp>
        <p:nvSpPr>
          <p:cNvPr id="13" name="Text 8"/>
          <p:cNvSpPr/>
          <p:nvPr/>
        </p:nvSpPr>
        <p:spPr>
          <a:xfrm>
            <a:off x="8233767" y="4752261"/>
            <a:ext cx="3063716" cy="270034"/>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Optimized MoE for Distillation</a:t>
            </a:r>
            <a:endParaRPr lang="en-US" sz="1700" dirty="0"/>
          </a:p>
        </p:txBody>
      </p:sp>
      <p:sp>
        <p:nvSpPr>
          <p:cNvPr id="14" name="Text 9"/>
          <p:cNvSpPr/>
          <p:nvPr/>
        </p:nvSpPr>
        <p:spPr>
          <a:xfrm>
            <a:off x="8233767" y="5132427"/>
            <a:ext cx="5753576" cy="587693"/>
          </a:xfrm>
          <a:prstGeom prst="rect">
            <a:avLst/>
          </a:prstGeom>
          <a:noFill/>
          <a:ln/>
        </p:spPr>
        <p:txBody>
          <a:bodyPr wrap="square" lIns="0" tIns="0" rIns="0" bIns="0" rtlCol="0" anchor="t"/>
          <a:lstStyle/>
          <a:p>
            <a:pPr algn="l" indent="0" marL="0">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Hybrid routing strategies; fine-grained token routing; lightweight expert assignment to reduce inference costs</a:t>
            </a:r>
            <a:endParaRPr lang="en-US" sz="1400" dirty="0"/>
          </a:p>
        </p:txBody>
      </p:sp>
      <p:sp>
        <p:nvSpPr>
          <p:cNvPr id="15" name="Shape 10"/>
          <p:cNvSpPr/>
          <p:nvPr/>
        </p:nvSpPr>
        <p:spPr>
          <a:xfrm>
            <a:off x="6580227" y="5797272"/>
            <a:ext cx="551140" cy="22860"/>
          </a:xfrm>
          <a:prstGeom prst="roundRect">
            <a:avLst>
              <a:gd name="adj" fmla="val 120559"/>
            </a:avLst>
          </a:prstGeom>
          <a:solidFill>
            <a:srgbClr val="D9CDBA"/>
          </a:solidFill>
          <a:ln/>
        </p:spPr>
      </p:sp>
      <p:sp>
        <p:nvSpPr>
          <p:cNvPr id="16" name="Shape 11"/>
          <p:cNvSpPr/>
          <p:nvPr/>
        </p:nvSpPr>
        <p:spPr>
          <a:xfrm>
            <a:off x="7108508" y="5602010"/>
            <a:ext cx="413385" cy="413385"/>
          </a:xfrm>
          <a:prstGeom prst="roundRect">
            <a:avLst>
              <a:gd name="adj" fmla="val 6667"/>
            </a:avLst>
          </a:prstGeom>
          <a:solidFill>
            <a:srgbClr val="F3E7D4"/>
          </a:solidFill>
          <a:ln/>
        </p:spPr>
      </p:sp>
      <p:pic>
        <p:nvPicPr>
          <p:cNvPr id="17" name="Image 3" descr="preencoded.png">    </p:cNvPr>
          <p:cNvPicPr>
            <a:picLocks noChangeAspect="1"/>
          </p:cNvPicPr>
          <p:nvPr/>
        </p:nvPicPr>
        <p:blipFill>
          <a:blip r:embed="rId4"/>
          <a:stretch>
            <a:fillRect/>
          </a:stretch>
        </p:blipFill>
        <p:spPr>
          <a:xfrm>
            <a:off x="7185541" y="5646599"/>
            <a:ext cx="259318" cy="324207"/>
          </a:xfrm>
          <a:prstGeom prst="rect">
            <a:avLst/>
          </a:prstGeom>
        </p:spPr>
      </p:pic>
      <p:sp>
        <p:nvSpPr>
          <p:cNvPr id="18" name="Text 12"/>
          <p:cNvSpPr/>
          <p:nvPr/>
        </p:nvSpPr>
        <p:spPr>
          <a:xfrm>
            <a:off x="3564374" y="5579031"/>
            <a:ext cx="2832259" cy="270034"/>
          </a:xfrm>
          <a:prstGeom prst="rect">
            <a:avLst/>
          </a:prstGeom>
          <a:noFill/>
          <a:ln/>
        </p:spPr>
        <p:txBody>
          <a:bodyPr wrap="none" lIns="0" tIns="0" rIns="0" bIns="0" rtlCol="0" anchor="t"/>
          <a:lstStyle/>
          <a:p>
            <a:pPr algn="r" indent="0" marL="0">
              <a:lnSpc>
                <a:spcPts val="2100"/>
              </a:lnSpc>
              <a:buNone/>
            </a:pPr>
            <a:r>
              <a:rPr lang="en-US" sz="1700" dirty="0">
                <a:solidFill>
                  <a:srgbClr val="3A3630"/>
                </a:solidFill>
                <a:latin typeface="Lora" pitchFamily="34" charset="0"/>
                <a:ea typeface="Lora" pitchFamily="34" charset="-122"/>
                <a:cs typeface="Lora" pitchFamily="34" charset="-120"/>
              </a:rPr>
              <a:t>Improved MHLA Integration</a:t>
            </a:r>
            <a:endParaRPr lang="en-US" sz="1700" dirty="0"/>
          </a:p>
        </p:txBody>
      </p:sp>
      <p:sp>
        <p:nvSpPr>
          <p:cNvPr id="19" name="Text 13"/>
          <p:cNvSpPr/>
          <p:nvPr/>
        </p:nvSpPr>
        <p:spPr>
          <a:xfrm>
            <a:off x="643057" y="5959197"/>
            <a:ext cx="5753576" cy="587693"/>
          </a:xfrm>
          <a:prstGeom prst="rect">
            <a:avLst/>
          </a:prstGeom>
          <a:noFill/>
          <a:ln/>
        </p:spPr>
        <p:txBody>
          <a:bodyPr wrap="square" lIns="0" tIns="0" rIns="0" bIns="0" rtlCol="0" anchor="t"/>
          <a:lstStyle/>
          <a:p>
            <a:pPr algn="r" indent="0" marL="0">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Dynamic head pruning; better interpretability tools; integration of MHLA with MoE routing mechanisms</a:t>
            </a:r>
            <a:endParaRPr lang="en-US" sz="1400" dirty="0"/>
          </a:p>
        </p:txBody>
      </p:sp>
      <p:sp>
        <p:nvSpPr>
          <p:cNvPr id="20" name="Shape 14"/>
          <p:cNvSpPr/>
          <p:nvPr/>
        </p:nvSpPr>
        <p:spPr>
          <a:xfrm>
            <a:off x="7499033" y="6624042"/>
            <a:ext cx="551140" cy="22860"/>
          </a:xfrm>
          <a:prstGeom prst="roundRect">
            <a:avLst>
              <a:gd name="adj" fmla="val 120559"/>
            </a:avLst>
          </a:prstGeom>
          <a:solidFill>
            <a:srgbClr val="D9CDBA"/>
          </a:solidFill>
          <a:ln/>
        </p:spPr>
      </p:sp>
      <p:sp>
        <p:nvSpPr>
          <p:cNvPr id="21" name="Shape 15"/>
          <p:cNvSpPr/>
          <p:nvPr/>
        </p:nvSpPr>
        <p:spPr>
          <a:xfrm>
            <a:off x="7108508" y="6428780"/>
            <a:ext cx="413385" cy="413385"/>
          </a:xfrm>
          <a:prstGeom prst="roundRect">
            <a:avLst>
              <a:gd name="adj" fmla="val 6667"/>
            </a:avLst>
          </a:prstGeom>
          <a:solidFill>
            <a:srgbClr val="F3E7D4"/>
          </a:solidFill>
          <a:ln/>
        </p:spPr>
      </p:sp>
      <p:pic>
        <p:nvPicPr>
          <p:cNvPr id="22" name="Image 4" descr="preencoded.png">    </p:cNvPr>
          <p:cNvPicPr>
            <a:picLocks noChangeAspect="1"/>
          </p:cNvPicPr>
          <p:nvPr/>
        </p:nvPicPr>
        <p:blipFill>
          <a:blip r:embed="rId5"/>
          <a:stretch>
            <a:fillRect/>
          </a:stretch>
        </p:blipFill>
        <p:spPr>
          <a:xfrm>
            <a:off x="7185541" y="6473369"/>
            <a:ext cx="259318" cy="324207"/>
          </a:xfrm>
          <a:prstGeom prst="rect">
            <a:avLst/>
          </a:prstGeom>
        </p:spPr>
      </p:pic>
      <p:sp>
        <p:nvSpPr>
          <p:cNvPr id="23" name="Text 16"/>
          <p:cNvSpPr/>
          <p:nvPr/>
        </p:nvSpPr>
        <p:spPr>
          <a:xfrm>
            <a:off x="8233767" y="6405801"/>
            <a:ext cx="3150156" cy="270034"/>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New Frontiers in LLM Teaching</a:t>
            </a:r>
            <a:endParaRPr lang="en-US" sz="1700" dirty="0"/>
          </a:p>
        </p:txBody>
      </p:sp>
      <p:sp>
        <p:nvSpPr>
          <p:cNvPr id="24" name="Text 17"/>
          <p:cNvSpPr/>
          <p:nvPr/>
        </p:nvSpPr>
        <p:spPr>
          <a:xfrm>
            <a:off x="8233767" y="6785967"/>
            <a:ext cx="5753576" cy="587693"/>
          </a:xfrm>
          <a:prstGeom prst="rect">
            <a:avLst/>
          </a:prstGeom>
          <a:noFill/>
          <a:ln/>
        </p:spPr>
        <p:txBody>
          <a:bodyPr wrap="square" lIns="0" tIns="0" rIns="0" bIns="0" rtlCol="0" anchor="t"/>
          <a:lstStyle/>
          <a:p>
            <a:pPr algn="l" indent="0" marL="0">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Self-refining MoE models; recursive knowledge transfer; extension to multimodal distillation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6765" y="618173"/>
            <a:ext cx="6443901" cy="661154"/>
          </a:xfrm>
          <a:prstGeom prst="rect">
            <a:avLst/>
          </a:prstGeom>
          <a:noFill/>
          <a:ln/>
        </p:spPr>
        <p:txBody>
          <a:bodyPr wrap="none" lIns="0" tIns="0" rIns="0" bIns="0" rtlCol="0" anchor="t"/>
          <a:lstStyle/>
          <a:p>
            <a:pPr algn="l" indent="0" marL="0">
              <a:lnSpc>
                <a:spcPts val="5200"/>
              </a:lnSpc>
              <a:buNone/>
            </a:pPr>
            <a:r>
              <a:rPr lang="en-US" sz="4150" dirty="0">
                <a:solidFill>
                  <a:srgbClr val="38512F"/>
                </a:solidFill>
                <a:latin typeface="Lora" pitchFamily="34" charset="0"/>
                <a:ea typeface="Lora" pitchFamily="34" charset="-122"/>
                <a:cs typeface="Lora" pitchFamily="34" charset="-120"/>
              </a:rPr>
              <a:t>Conclusion &amp; Applications</a:t>
            </a:r>
            <a:endParaRPr lang="en-US" sz="4150" dirty="0"/>
          </a:p>
        </p:txBody>
      </p:sp>
      <p:pic>
        <p:nvPicPr>
          <p:cNvPr id="3" name="Image 0" descr="preencoded.png">    </p:cNvPr>
          <p:cNvPicPr>
            <a:picLocks noChangeAspect="1"/>
          </p:cNvPicPr>
          <p:nvPr/>
        </p:nvPicPr>
        <p:blipFill>
          <a:blip r:embed="rId1"/>
          <a:stretch>
            <a:fillRect/>
          </a:stretch>
        </p:blipFill>
        <p:spPr>
          <a:xfrm>
            <a:off x="786765" y="1728907"/>
            <a:ext cx="4127421" cy="2550914"/>
          </a:xfrm>
          <a:prstGeom prst="rect">
            <a:avLst/>
          </a:prstGeom>
        </p:spPr>
      </p:pic>
      <p:sp>
        <p:nvSpPr>
          <p:cNvPr id="4" name="Text 1"/>
          <p:cNvSpPr/>
          <p:nvPr/>
        </p:nvSpPr>
        <p:spPr>
          <a:xfrm>
            <a:off x="786765" y="4560808"/>
            <a:ext cx="3345775" cy="330517"/>
          </a:xfrm>
          <a:prstGeom prst="rect">
            <a:avLst/>
          </a:prstGeom>
          <a:noFill/>
          <a:ln/>
        </p:spPr>
        <p:txBody>
          <a:bodyPr wrap="none" lIns="0" tIns="0" rIns="0" bIns="0" rtlCol="0" anchor="t"/>
          <a:lstStyle/>
          <a:p>
            <a:pPr algn="l" indent="0" marL="0">
              <a:lnSpc>
                <a:spcPts val="2600"/>
              </a:lnSpc>
              <a:buNone/>
            </a:pPr>
            <a:r>
              <a:rPr lang="en-US" sz="2050" dirty="0">
                <a:solidFill>
                  <a:srgbClr val="3A3630"/>
                </a:solidFill>
                <a:latin typeface="Lora" pitchFamily="34" charset="0"/>
                <a:ea typeface="Lora" pitchFamily="34" charset="-122"/>
                <a:cs typeface="Lora" pitchFamily="34" charset="-120"/>
              </a:rPr>
              <a:t>Low-Resource Deployment</a:t>
            </a:r>
            <a:endParaRPr lang="en-US" sz="2050" dirty="0"/>
          </a:p>
        </p:txBody>
      </p:sp>
      <p:sp>
        <p:nvSpPr>
          <p:cNvPr id="5" name="Text 2"/>
          <p:cNvSpPr/>
          <p:nvPr/>
        </p:nvSpPr>
        <p:spPr>
          <a:xfrm>
            <a:off x="786765" y="5026104"/>
            <a:ext cx="4127421" cy="1438275"/>
          </a:xfrm>
          <a:prstGeom prst="rect">
            <a:avLst/>
          </a:prstGeom>
          <a:noFill/>
          <a:ln/>
        </p:spPr>
        <p:txBody>
          <a:bodyPr wrap="square" lIns="0" tIns="0" rIns="0" bIns="0" rtlCol="0" anchor="t"/>
          <a:lstStyle/>
          <a:p>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Enabling powerful LLM capabilities on edge devices and in resource-constrained environments through efficient knowledge transfer</a:t>
            </a:r>
            <a:endParaRPr lang="en-US" sz="1750" dirty="0"/>
          </a:p>
        </p:txBody>
      </p:sp>
      <p:pic>
        <p:nvPicPr>
          <p:cNvPr id="6" name="Image 1" descr="preencoded.png">    </p:cNvPr>
          <p:cNvPicPr>
            <a:picLocks noChangeAspect="1"/>
          </p:cNvPicPr>
          <p:nvPr/>
        </p:nvPicPr>
        <p:blipFill>
          <a:blip r:embed="rId2"/>
          <a:stretch>
            <a:fillRect/>
          </a:stretch>
        </p:blipFill>
        <p:spPr>
          <a:xfrm>
            <a:off x="5251371" y="1728907"/>
            <a:ext cx="4127540" cy="2550914"/>
          </a:xfrm>
          <a:prstGeom prst="rect">
            <a:avLst/>
          </a:prstGeom>
        </p:spPr>
      </p:pic>
      <p:sp>
        <p:nvSpPr>
          <p:cNvPr id="7" name="Text 3"/>
          <p:cNvSpPr/>
          <p:nvPr/>
        </p:nvSpPr>
        <p:spPr>
          <a:xfrm>
            <a:off x="5251371" y="4560808"/>
            <a:ext cx="2786539" cy="330517"/>
          </a:xfrm>
          <a:prstGeom prst="rect">
            <a:avLst/>
          </a:prstGeom>
          <a:noFill/>
          <a:ln/>
        </p:spPr>
        <p:txBody>
          <a:bodyPr wrap="none" lIns="0" tIns="0" rIns="0" bIns="0" rtlCol="0" anchor="t"/>
          <a:lstStyle/>
          <a:p>
            <a:pPr algn="l" indent="0" marL="0">
              <a:lnSpc>
                <a:spcPts val="2600"/>
              </a:lnSpc>
              <a:buNone/>
            </a:pPr>
            <a:r>
              <a:rPr lang="en-US" sz="2050" dirty="0">
                <a:solidFill>
                  <a:srgbClr val="3A3630"/>
                </a:solidFill>
                <a:latin typeface="Lora" pitchFamily="34" charset="0"/>
                <a:ea typeface="Lora" pitchFamily="34" charset="-122"/>
                <a:cs typeface="Lora" pitchFamily="34" charset="-120"/>
              </a:rPr>
              <a:t>Specialized AI Systems</a:t>
            </a:r>
            <a:endParaRPr lang="en-US" sz="2050" dirty="0"/>
          </a:p>
        </p:txBody>
      </p:sp>
      <p:sp>
        <p:nvSpPr>
          <p:cNvPr id="8" name="Text 4"/>
          <p:cNvSpPr/>
          <p:nvPr/>
        </p:nvSpPr>
        <p:spPr>
          <a:xfrm>
            <a:off x="5251371" y="5026104"/>
            <a:ext cx="4127540" cy="1438275"/>
          </a:xfrm>
          <a:prstGeom prst="rect">
            <a:avLst/>
          </a:prstGeom>
          <a:noFill/>
          <a:ln/>
        </p:spPr>
        <p:txBody>
          <a:bodyPr wrap="square" lIns="0" tIns="0" rIns="0" bIns="0" rtlCol="0" anchor="t"/>
          <a:lstStyle/>
          <a:p>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Creating domain-specific models that maintain general capabilities while excelling in particular areas through expert specialization</a:t>
            </a:r>
            <a:endParaRPr lang="en-US" sz="1750" dirty="0"/>
          </a:p>
        </p:txBody>
      </p:sp>
      <p:pic>
        <p:nvPicPr>
          <p:cNvPr id="9" name="Image 2" descr="preencoded.png">    </p:cNvPr>
          <p:cNvPicPr>
            <a:picLocks noChangeAspect="1"/>
          </p:cNvPicPr>
          <p:nvPr/>
        </p:nvPicPr>
        <p:blipFill>
          <a:blip r:embed="rId3"/>
          <a:stretch>
            <a:fillRect/>
          </a:stretch>
        </p:blipFill>
        <p:spPr>
          <a:xfrm>
            <a:off x="9716095" y="1728907"/>
            <a:ext cx="4127540" cy="2550914"/>
          </a:xfrm>
          <a:prstGeom prst="rect">
            <a:avLst/>
          </a:prstGeom>
        </p:spPr>
      </p:pic>
      <p:sp>
        <p:nvSpPr>
          <p:cNvPr id="10" name="Text 5"/>
          <p:cNvSpPr/>
          <p:nvPr/>
        </p:nvSpPr>
        <p:spPr>
          <a:xfrm>
            <a:off x="9716095" y="4560808"/>
            <a:ext cx="2921794" cy="330517"/>
          </a:xfrm>
          <a:prstGeom prst="rect">
            <a:avLst/>
          </a:prstGeom>
          <a:noFill/>
          <a:ln/>
        </p:spPr>
        <p:txBody>
          <a:bodyPr wrap="none" lIns="0" tIns="0" rIns="0" bIns="0" rtlCol="0" anchor="t"/>
          <a:lstStyle/>
          <a:p>
            <a:pPr algn="l" indent="0" marL="0">
              <a:lnSpc>
                <a:spcPts val="2600"/>
              </a:lnSpc>
              <a:buNone/>
            </a:pPr>
            <a:r>
              <a:rPr lang="en-US" sz="2050" dirty="0">
                <a:solidFill>
                  <a:srgbClr val="3A3630"/>
                </a:solidFill>
                <a:latin typeface="Lora" pitchFamily="34" charset="0"/>
                <a:ea typeface="Lora" pitchFamily="34" charset="-122"/>
                <a:cs typeface="Lora" pitchFamily="34" charset="-120"/>
              </a:rPr>
              <a:t>Self-Improving Systems</a:t>
            </a:r>
            <a:endParaRPr lang="en-US" sz="2050" dirty="0"/>
          </a:p>
        </p:txBody>
      </p:sp>
      <p:sp>
        <p:nvSpPr>
          <p:cNvPr id="11" name="Text 6"/>
          <p:cNvSpPr/>
          <p:nvPr/>
        </p:nvSpPr>
        <p:spPr>
          <a:xfrm>
            <a:off x="9716095" y="5026104"/>
            <a:ext cx="4127540" cy="1078706"/>
          </a:xfrm>
          <a:prstGeom prst="rect">
            <a:avLst/>
          </a:prstGeom>
          <a:noFill/>
          <a:ln/>
        </p:spPr>
        <p:txBody>
          <a:bodyPr wrap="square" lIns="0" tIns="0" rIns="0" bIns="0" rtlCol="0" anchor="t"/>
          <a:lstStyle/>
          <a:p>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Developing models that continuously refine their knowledge through recursive distillation and adaptive expert selection</a:t>
            </a:r>
            <a:endParaRPr lang="en-US" sz="1750" dirty="0"/>
          </a:p>
        </p:txBody>
      </p:sp>
      <p:sp>
        <p:nvSpPr>
          <p:cNvPr id="12" name="Text 7"/>
          <p:cNvSpPr/>
          <p:nvPr/>
        </p:nvSpPr>
        <p:spPr>
          <a:xfrm>
            <a:off x="786765" y="6717268"/>
            <a:ext cx="13056870" cy="1078706"/>
          </a:xfrm>
          <a:prstGeom prst="rect">
            <a:avLst/>
          </a:prstGeom>
          <a:noFill/>
          <a:ln/>
        </p:spPr>
        <p:txBody>
          <a:bodyPr wrap="square" lIns="0" tIns="0" rIns="0" bIns="0" rtlCol="0" anchor="t"/>
          <a:lstStyle/>
          <a:p>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Efficient knowledge transfer techniques promise to democratize access to powerful AI capabilities by making LLMs more accessible and deployable. By combining MoE architectures with advanced distillation methods, we can create smaller models that retain the capabilities of their larger counterparts while requiring significantly fewer computational resources.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2025-03-19T06:49:06Z</dcterms:created>
  <dcterms:modified xsi:type="dcterms:W3CDTF">2025-03-19T06:49:06Z</dcterms:modified>
</cp:coreProperties>
</file>